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6" r:id="rId2"/>
    <p:sldId id="257" r:id="rId3"/>
    <p:sldId id="268" r:id="rId4"/>
    <p:sldId id="272" r:id="rId5"/>
    <p:sldId id="269" r:id="rId6"/>
    <p:sldId id="270" r:id="rId7"/>
    <p:sldId id="271" r:id="rId8"/>
    <p:sldId id="276" r:id="rId9"/>
    <p:sldId id="273" r:id="rId10"/>
    <p:sldId id="277" r:id="rId11"/>
    <p:sldId id="283" r:id="rId12"/>
    <p:sldId id="284" r:id="rId13"/>
    <p:sldId id="259" r:id="rId14"/>
    <p:sldId id="260" r:id="rId15"/>
    <p:sldId id="274" r:id="rId16"/>
    <p:sldId id="278" r:id="rId17"/>
    <p:sldId id="280" r:id="rId18"/>
    <p:sldId id="279" r:id="rId19"/>
    <p:sldId id="281" r:id="rId20"/>
    <p:sldId id="282" r:id="rId21"/>
    <p:sldId id="275" r:id="rId22"/>
    <p:sldId id="262" r:id="rId23"/>
    <p:sldId id="265" r:id="rId24"/>
    <p:sldId id="266" r:id="rId25"/>
    <p:sldId id="26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90" y="20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normAutofit/>
          </a:bodyPr>
          <a:lstStyle>
            <a:lvl1pPr algn="ctr">
              <a:defRPr sz="4800" b="1"/>
            </a:lvl1pPr>
          </a:lstStyle>
          <a:p>
            <a:r>
              <a:rPr lang="en-US" smtClean="0"/>
              <a:t>Click to edit Master title style</a:t>
            </a:r>
            <a:endParaRPr lang="en-US" dirty="0"/>
          </a:p>
        </p:txBody>
      </p:sp>
      <p:sp>
        <p:nvSpPr>
          <p:cNvPr id="3" name="Subtitle 2"/>
          <p:cNvSpPr>
            <a:spLocks noGrp="1"/>
          </p:cNvSpPr>
          <p:nvPr>
            <p:ph type="subTitle" idx="1"/>
          </p:nvPr>
        </p:nvSpPr>
        <p:spPr>
          <a:xfrm>
            <a:off x="914412" y="3602038"/>
            <a:ext cx="10363179"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Rectangle 4"/>
          <p:cNvSpPr/>
          <p:nvPr/>
        </p:nvSpPr>
        <p:spPr>
          <a:xfrm>
            <a:off x="5739871" y="182193"/>
            <a:ext cx="6281161" cy="3643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t="53325"/>
          <a:stretch/>
        </p:blipFill>
        <p:spPr>
          <a:xfrm>
            <a:off x="3320716" y="6507833"/>
            <a:ext cx="6093229" cy="350167"/>
          </a:xfrm>
          <a:prstGeom prst="rect">
            <a:avLst/>
          </a:prstGeom>
        </p:spPr>
      </p:pic>
    </p:spTree>
    <p:extLst>
      <p:ext uri="{BB962C8B-B14F-4D97-AF65-F5344CB8AC3E}">
        <p14:creationId xmlns:p14="http://schemas.microsoft.com/office/powerpoint/2010/main" val="4054861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2pPr marL="800100" indent="-342900">
              <a:buFont typeface="Arial" panose="020B0604020202020204" pitchFamily="34" charset="0"/>
              <a:buChar char="•"/>
              <a:defRPr/>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02163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normAutofit/>
          </a:bodyPr>
          <a:lstStyle>
            <a:lvl1pPr>
              <a:defRPr sz="48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446673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4160" y="1608058"/>
            <a:ext cx="5699760" cy="47864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28080" y="1608058"/>
            <a:ext cx="5699760" cy="47864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94408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60:40">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37537" y="1608058"/>
            <a:ext cx="7586380" cy="47864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8061453" y="1608058"/>
            <a:ext cx="3893012" cy="47864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79921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66735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58385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9587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739305"/>
            <a:ext cx="10515600" cy="68022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535541"/>
            <a:ext cx="10515600" cy="4931507"/>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Box 13"/>
          <p:cNvSpPr txBox="1"/>
          <p:nvPr/>
        </p:nvSpPr>
        <p:spPr>
          <a:xfrm>
            <a:off x="11685024" y="6648581"/>
            <a:ext cx="317716" cy="246221"/>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nchor="ctr" anchorCtr="0">
            <a:spAutoFit/>
          </a:bodyPr>
          <a:lstStyle/>
          <a:p>
            <a:fld id="{A890875F-AF35-470A-A456-3CBBD906362E}" type="slidenum">
              <a:rPr lang="en-CA" sz="1000" b="0" smtClean="0">
                <a:solidFill>
                  <a:schemeClr val="tx1"/>
                </a:solidFill>
                <a:latin typeface="HelveticaNeueLT Pro 47 LtCn" panose="020B0406020202030204" pitchFamily="34" charset="0"/>
                <a:cs typeface="Helvetica" panose="020B0604020202020204" pitchFamily="34" charset="0"/>
              </a:rPr>
              <a:t>‹#›</a:t>
            </a:fld>
            <a:endParaRPr lang="en-CA" sz="1100" b="0" dirty="0">
              <a:solidFill>
                <a:schemeClr val="tx1"/>
              </a:solidFill>
              <a:latin typeface="HelveticaNeueLT Pro 47 LtCn" panose="020B0406020202030204" pitchFamily="34" charset="0"/>
              <a:cs typeface="Helvetica" panose="020B0604020202020204" pitchFamily="34" charset="0"/>
            </a:endParaRPr>
          </a:p>
        </p:txBody>
      </p:sp>
      <p:pic>
        <p:nvPicPr>
          <p:cNvPr id="4" name="Picture 3"/>
          <p:cNvPicPr>
            <a:picLocks noChangeAspect="1"/>
          </p:cNvPicPr>
          <p:nvPr/>
        </p:nvPicPr>
        <p:blipFill rotWithShape="1">
          <a:blip r:embed="rId10" cstate="print">
            <a:extLst>
              <a:ext uri="{28A0092B-C50C-407E-A947-70E740481C1C}">
                <a14:useLocalDpi xmlns:a14="http://schemas.microsoft.com/office/drawing/2010/main" val="0"/>
              </a:ext>
            </a:extLst>
          </a:blip>
          <a:srcRect b="46138"/>
          <a:stretch/>
        </p:blipFill>
        <p:spPr>
          <a:xfrm>
            <a:off x="83422" y="127302"/>
            <a:ext cx="5575589" cy="369331"/>
          </a:xfrm>
          <a:prstGeom prst="rect">
            <a:avLst/>
          </a:prstGeom>
        </p:spPr>
      </p:pic>
      <p:pic>
        <p:nvPicPr>
          <p:cNvPr id="8" name="Picture 7"/>
          <p:cNvPicPr>
            <a:picLocks noChangeAspect="1"/>
          </p:cNvPicPr>
          <p:nvPr/>
        </p:nvPicPr>
        <p:blipFill rotWithShape="1">
          <a:blip r:embed="rId11" cstate="print">
            <a:extLst>
              <a:ext uri="{28A0092B-C50C-407E-A947-70E740481C1C}">
                <a14:useLocalDpi xmlns:a14="http://schemas.microsoft.com/office/drawing/2010/main" val="0"/>
              </a:ext>
            </a:extLst>
          </a:blip>
          <a:srcRect t="53846"/>
          <a:stretch/>
        </p:blipFill>
        <p:spPr>
          <a:xfrm>
            <a:off x="6256322" y="198701"/>
            <a:ext cx="5605771" cy="318557"/>
          </a:xfrm>
          <a:prstGeom prst="rect">
            <a:avLst/>
          </a:prstGeom>
        </p:spPr>
      </p:pic>
    </p:spTree>
    <p:extLst>
      <p:ext uri="{BB962C8B-B14F-4D97-AF65-F5344CB8AC3E}">
        <p14:creationId xmlns:p14="http://schemas.microsoft.com/office/powerpoint/2010/main" val="21127264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100000"/>
        </a:lnSpc>
        <a:spcBef>
          <a:spcPct val="0"/>
        </a:spcBef>
        <a:buNone/>
        <a:defRPr sz="3600" b="1" kern="1200">
          <a:solidFill>
            <a:schemeClr val="accent5">
              <a:lumMod val="50000"/>
            </a:schemeClr>
          </a:solidFill>
          <a:latin typeface="HelveticaNeueLT Pro 45 Lt" panose="020B0403020202020204" pitchFamily="34" charset="0"/>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2800" kern="1200">
          <a:solidFill>
            <a:schemeClr val="tx1"/>
          </a:solidFill>
          <a:latin typeface="HelveticaNeueLT Pro 45 Lt" panose="020B0403020202020204" pitchFamily="34" charset="0"/>
          <a:ea typeface="+mn-ea"/>
          <a:cs typeface="+mn-cs"/>
        </a:defRPr>
      </a:lvl1pPr>
      <a:lvl2pPr marL="800100" indent="-342900" algn="l" defTabSz="914400" rtl="0" eaLnBrk="1" latinLnBrk="0" hangingPunct="1">
        <a:lnSpc>
          <a:spcPct val="100000"/>
        </a:lnSpc>
        <a:spcBef>
          <a:spcPts val="0"/>
        </a:spcBef>
        <a:buFont typeface="Arial" panose="020B0604020202020204" pitchFamily="34" charset="0"/>
        <a:buChar char="•"/>
        <a:defRPr sz="2400" kern="1200">
          <a:solidFill>
            <a:schemeClr val="tx1"/>
          </a:solidFill>
          <a:latin typeface="HelveticaNeueLT Pro 45 Lt" panose="020B0403020202020204" pitchFamily="34" charset="0"/>
          <a:ea typeface="+mn-ea"/>
          <a:cs typeface="+mn-cs"/>
        </a:defRPr>
      </a:lvl2pPr>
      <a:lvl3pPr marL="1257300" indent="-3429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HelveticaNeueLT Pro 45 Lt" panose="020B0403020202020204" pitchFamily="34" charset="0"/>
          <a:ea typeface="+mn-ea"/>
          <a:cs typeface="+mn-cs"/>
        </a:defRPr>
      </a:lvl3pPr>
      <a:lvl4pPr marL="1657350" indent="-285750" algn="l" defTabSz="914400" rtl="0" eaLnBrk="1" latinLnBrk="0" hangingPunct="1">
        <a:lnSpc>
          <a:spcPct val="100000"/>
        </a:lnSpc>
        <a:spcBef>
          <a:spcPts val="0"/>
        </a:spcBef>
        <a:buFont typeface="Arial" panose="020B0604020202020204" pitchFamily="34" charset="0"/>
        <a:buChar char="•"/>
        <a:defRPr sz="1800" kern="1200">
          <a:solidFill>
            <a:schemeClr val="tx1"/>
          </a:solidFill>
          <a:latin typeface="HelveticaNeueLT Pro 45 Lt" panose="020B0403020202020204" pitchFamily="34" charset="0"/>
          <a:ea typeface="+mn-ea"/>
          <a:cs typeface="+mn-cs"/>
        </a:defRPr>
      </a:lvl4pPr>
      <a:lvl5pPr marL="2114550" indent="-285750" algn="l" defTabSz="914400" rtl="0" eaLnBrk="1" latinLnBrk="0" hangingPunct="1">
        <a:lnSpc>
          <a:spcPct val="100000"/>
        </a:lnSpc>
        <a:spcBef>
          <a:spcPts val="0"/>
        </a:spcBef>
        <a:buFont typeface="Arial" panose="020B0604020202020204" pitchFamily="34" charset="0"/>
        <a:buChar char="•"/>
        <a:defRPr sz="1800" kern="1200">
          <a:solidFill>
            <a:schemeClr val="tx1"/>
          </a:solidFill>
          <a:latin typeface="HelveticaNeueLT Pro 45 Lt" panose="020B04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How PIP Leveraging Works</a:t>
            </a:r>
            <a:endParaRPr lang="en-CA" dirty="0"/>
          </a:p>
        </p:txBody>
      </p:sp>
      <p:sp>
        <p:nvSpPr>
          <p:cNvPr id="3" name="Subtitle 2"/>
          <p:cNvSpPr>
            <a:spLocks noGrp="1"/>
          </p:cNvSpPr>
          <p:nvPr>
            <p:ph type="subTitle" idx="1"/>
          </p:nvPr>
        </p:nvSpPr>
        <p:spPr/>
        <p:txBody>
          <a:bodyPr/>
          <a:lstStyle/>
          <a:p>
            <a:r>
              <a:rPr lang="en-CA" dirty="0" smtClean="0"/>
              <a:t>Martin J. Zuidhof &amp; Valerie L. Carney</a:t>
            </a:r>
          </a:p>
          <a:p>
            <a:endParaRPr lang="en-CA" dirty="0" smtClean="0"/>
          </a:p>
          <a:p>
            <a:r>
              <a:rPr lang="en-US" dirty="0" smtClean="0"/>
              <a:t>PIP Leveraging Committee</a:t>
            </a:r>
            <a:endParaRPr lang="en-CA" dirty="0" smtClean="0"/>
          </a:p>
          <a:p>
            <a:r>
              <a:rPr lang="en-CA" dirty="0" smtClean="0"/>
              <a:t>July 23, 2020</a:t>
            </a:r>
            <a:endParaRPr lang="en-CA" dirty="0"/>
          </a:p>
        </p:txBody>
      </p:sp>
    </p:spTree>
    <p:extLst>
      <p:ext uri="{BB962C8B-B14F-4D97-AF65-F5344CB8AC3E}">
        <p14:creationId xmlns:p14="http://schemas.microsoft.com/office/powerpoint/2010/main" val="1083665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Benefits of the PIP </a:t>
            </a:r>
            <a:r>
              <a:rPr lang="en-US" dirty="0" smtClean="0"/>
              <a:t>Fund Matching </a:t>
            </a:r>
            <a:r>
              <a:rPr lang="en-US" dirty="0" smtClean="0"/>
              <a:t>Program</a:t>
            </a:r>
            <a:endParaRPr lang="en-CA" dirty="0"/>
          </a:p>
        </p:txBody>
      </p:sp>
      <p:sp>
        <p:nvSpPr>
          <p:cNvPr id="3" name="Content Placeholder 2"/>
          <p:cNvSpPr>
            <a:spLocks noGrp="1"/>
          </p:cNvSpPr>
          <p:nvPr>
            <p:ph idx="1"/>
          </p:nvPr>
        </p:nvSpPr>
        <p:spPr/>
        <p:txBody>
          <a:bodyPr/>
          <a:lstStyle/>
          <a:p>
            <a:pPr lvl="1"/>
            <a:r>
              <a:rPr lang="en-US" dirty="0" smtClean="0"/>
              <a:t>Contributions </a:t>
            </a:r>
            <a:r>
              <a:rPr lang="en-US" dirty="0"/>
              <a:t>by PIP Partners committed as part of the PIP Agreement provide platform-level </a:t>
            </a:r>
            <a:r>
              <a:rPr lang="en-US" b="1" dirty="0"/>
              <a:t>cash support</a:t>
            </a:r>
            <a:r>
              <a:rPr lang="en-US" dirty="0"/>
              <a:t> for poultry research, and this </a:t>
            </a:r>
            <a:r>
              <a:rPr lang="en-US" dirty="0" smtClean="0"/>
              <a:t>can now </a:t>
            </a:r>
            <a:r>
              <a:rPr lang="en-US" dirty="0"/>
              <a:t>be demonstrated via the PIP Fund Matching Program. </a:t>
            </a:r>
            <a:endParaRPr lang="en-US" dirty="0" smtClean="0"/>
          </a:p>
          <a:p>
            <a:pPr lvl="2"/>
            <a:r>
              <a:rPr lang="en-US" dirty="0"/>
              <a:t>Granting agencies often have a requirement to demonstrate industry support in research proposals. </a:t>
            </a:r>
          </a:p>
          <a:p>
            <a:pPr lvl="1"/>
            <a:r>
              <a:rPr lang="en-US" dirty="0" smtClean="0"/>
              <a:t>Matching / leveraging of the PIP Fund will increase beneficial </a:t>
            </a:r>
            <a:r>
              <a:rPr lang="en-US" dirty="0"/>
              <a:t>outcomes </a:t>
            </a:r>
            <a:r>
              <a:rPr lang="en-US" dirty="0" smtClean="0"/>
              <a:t>for </a:t>
            </a:r>
            <a:r>
              <a:rPr lang="en-US" dirty="0"/>
              <a:t>the Canadian poultry enterprise.</a:t>
            </a:r>
            <a:endParaRPr lang="en-CA" dirty="0"/>
          </a:p>
          <a:p>
            <a:pPr lvl="1"/>
            <a:endParaRPr lang="en-CA" dirty="0"/>
          </a:p>
        </p:txBody>
      </p:sp>
    </p:spTree>
    <p:extLst>
      <p:ext uri="{BB962C8B-B14F-4D97-AF65-F5344CB8AC3E}">
        <p14:creationId xmlns:p14="http://schemas.microsoft.com/office/powerpoint/2010/main" val="3859149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the PIP Fund Matching Program </a:t>
            </a:r>
            <a:r>
              <a:rPr lang="en-US" dirty="0" smtClean="0"/>
              <a:t>IS</a:t>
            </a:r>
            <a:endParaRPr lang="en-CA" dirty="0"/>
          </a:p>
        </p:txBody>
      </p:sp>
      <p:sp>
        <p:nvSpPr>
          <p:cNvPr id="3" name="Content Placeholder 2"/>
          <p:cNvSpPr>
            <a:spLocks noGrp="1"/>
          </p:cNvSpPr>
          <p:nvPr>
            <p:ph idx="1"/>
          </p:nvPr>
        </p:nvSpPr>
        <p:spPr/>
        <p:txBody>
          <a:bodyPr>
            <a:normAutofit/>
          </a:bodyPr>
          <a:lstStyle/>
          <a:p>
            <a:pPr marL="914400" lvl="1" indent="-457200">
              <a:spcAft>
                <a:spcPts val="600"/>
              </a:spcAft>
              <a:buFont typeface="+mj-lt"/>
              <a:buAutoNum type="arabicPeriod"/>
            </a:pPr>
            <a:r>
              <a:rPr lang="en-US" dirty="0" smtClean="0"/>
              <a:t>Demonstrated </a:t>
            </a:r>
            <a:r>
              <a:rPr lang="en-US" dirty="0"/>
              <a:t>industry cash support for </a:t>
            </a:r>
            <a:r>
              <a:rPr lang="en-US" dirty="0" smtClean="0"/>
              <a:t>University of Alberta Poultry Unit HR resources that allow poultry </a:t>
            </a:r>
            <a:r>
              <a:rPr lang="en-US" dirty="0"/>
              <a:t>research projects to proceed. </a:t>
            </a:r>
            <a:endParaRPr lang="en-US" dirty="0" smtClean="0"/>
          </a:p>
          <a:p>
            <a:pPr lvl="2">
              <a:spcAft>
                <a:spcPts val="600"/>
              </a:spcAft>
            </a:pPr>
            <a:r>
              <a:rPr lang="en-US" dirty="0" smtClean="0"/>
              <a:t>You </a:t>
            </a:r>
            <a:r>
              <a:rPr lang="en-US" dirty="0"/>
              <a:t>can demonstrate (in an auditable way) to other funders that the poultry industry (via PIP) supports your specific project with </a:t>
            </a:r>
            <a:r>
              <a:rPr lang="en-US" dirty="0" smtClean="0"/>
              <a:t>industry-sourced cash</a:t>
            </a:r>
            <a:r>
              <a:rPr lang="en-US" dirty="0" smtClean="0"/>
              <a:t>.</a:t>
            </a:r>
            <a:endParaRPr lang="en-CA" dirty="0"/>
          </a:p>
          <a:p>
            <a:pPr marL="914400" lvl="1" indent="-457200">
              <a:spcAft>
                <a:spcPts val="600"/>
              </a:spcAft>
              <a:buFont typeface="+mj-lt"/>
              <a:buAutoNum type="arabicPeriod"/>
            </a:pPr>
            <a:r>
              <a:rPr lang="en-US" dirty="0" smtClean="0"/>
              <a:t>Cash resources </a:t>
            </a:r>
            <a:r>
              <a:rPr lang="en-US" dirty="0"/>
              <a:t>for projects related to the PIP Program such as </a:t>
            </a:r>
            <a:endParaRPr lang="en-CA" dirty="0"/>
          </a:p>
          <a:p>
            <a:pPr lvl="2">
              <a:spcAft>
                <a:spcPts val="600"/>
              </a:spcAft>
            </a:pPr>
            <a:r>
              <a:rPr lang="en-US" dirty="0"/>
              <a:t>Tech transfer, commercialization, and communication</a:t>
            </a:r>
            <a:endParaRPr lang="en-CA" dirty="0"/>
          </a:p>
          <a:p>
            <a:pPr lvl="2">
              <a:spcAft>
                <a:spcPts val="600"/>
              </a:spcAft>
            </a:pPr>
            <a:r>
              <a:rPr lang="en-US" dirty="0"/>
              <a:t>Collaboration</a:t>
            </a:r>
            <a:endParaRPr lang="en-CA" dirty="0"/>
          </a:p>
          <a:p>
            <a:pPr lvl="2">
              <a:spcAft>
                <a:spcPts val="600"/>
              </a:spcAft>
            </a:pPr>
            <a:r>
              <a:rPr lang="en-US" dirty="0"/>
              <a:t>HQP training</a:t>
            </a:r>
            <a:endParaRPr lang="en-CA" dirty="0"/>
          </a:p>
          <a:p>
            <a:pPr lvl="2">
              <a:spcAft>
                <a:spcPts val="600"/>
              </a:spcAft>
            </a:pPr>
            <a:r>
              <a:rPr lang="en-US" dirty="0"/>
              <a:t>Heritage </a:t>
            </a:r>
            <a:r>
              <a:rPr lang="en-US" dirty="0" smtClean="0"/>
              <a:t>genetics</a:t>
            </a:r>
            <a:endParaRPr lang="en-CA" dirty="0"/>
          </a:p>
          <a:p>
            <a:pPr indent="-342900" algn="r"/>
            <a:r>
              <a:rPr lang="en-US" sz="2000" dirty="0" smtClean="0"/>
              <a:t>some </a:t>
            </a:r>
            <a:r>
              <a:rPr lang="en-US" sz="2000" dirty="0"/>
              <a:t>specific examples could include internships, video production, travel, etc.</a:t>
            </a:r>
            <a:endParaRPr lang="en-CA" sz="2000" dirty="0"/>
          </a:p>
          <a:p>
            <a:endParaRPr lang="en-CA" dirty="0"/>
          </a:p>
        </p:txBody>
      </p:sp>
    </p:spTree>
    <p:extLst>
      <p:ext uri="{BB962C8B-B14F-4D97-AF65-F5344CB8AC3E}">
        <p14:creationId xmlns:p14="http://schemas.microsoft.com/office/powerpoint/2010/main" val="24911592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the PIP Fund Matching Program </a:t>
            </a:r>
            <a:r>
              <a:rPr lang="en-US" dirty="0" smtClean="0"/>
              <a:t>IS NOT</a:t>
            </a:r>
            <a:endParaRPr lang="en-CA" dirty="0"/>
          </a:p>
        </p:txBody>
      </p:sp>
      <p:sp>
        <p:nvSpPr>
          <p:cNvPr id="3" name="Content Placeholder 2"/>
          <p:cNvSpPr>
            <a:spLocks noGrp="1"/>
          </p:cNvSpPr>
          <p:nvPr>
            <p:ph idx="1"/>
          </p:nvPr>
        </p:nvSpPr>
        <p:spPr/>
        <p:txBody>
          <a:bodyPr>
            <a:normAutofit/>
          </a:bodyPr>
          <a:lstStyle/>
          <a:p>
            <a:pPr lvl="1"/>
            <a:r>
              <a:rPr lang="en-US" dirty="0" smtClean="0"/>
              <a:t>A </a:t>
            </a:r>
            <a:r>
              <a:rPr lang="en-US" dirty="0"/>
              <a:t>PIP-supported technician to run your project.</a:t>
            </a:r>
            <a:endParaRPr lang="en-CA" dirty="0"/>
          </a:p>
          <a:p>
            <a:pPr marL="914400" lvl="2" indent="0">
              <a:buNone/>
            </a:pPr>
            <a:r>
              <a:rPr lang="en-US" dirty="0"/>
              <a:t>You do not actually get your own </a:t>
            </a:r>
            <a:r>
              <a:rPr lang="en-US" dirty="0" smtClean="0"/>
              <a:t>PIP technician</a:t>
            </a:r>
            <a:r>
              <a:rPr lang="en-US" dirty="0"/>
              <a:t>. The PIP technicians support all poultry research at the University of Alberta, including that described in your </a:t>
            </a:r>
            <a:r>
              <a:rPr lang="en-US" dirty="0" smtClean="0"/>
              <a:t>project</a:t>
            </a:r>
            <a:r>
              <a:rPr lang="en-US" dirty="0" smtClean="0"/>
              <a:t>, a.o.</a:t>
            </a:r>
          </a:p>
          <a:p>
            <a:pPr lvl="2"/>
            <a:r>
              <a:rPr lang="en-US" dirty="0" smtClean="0"/>
              <a:t>Animal care and monitoring</a:t>
            </a:r>
          </a:p>
          <a:p>
            <a:pPr lvl="2"/>
            <a:r>
              <a:rPr lang="en-US" dirty="0" smtClean="0"/>
              <a:t>Instrumentation</a:t>
            </a:r>
          </a:p>
          <a:p>
            <a:pPr lvl="2"/>
            <a:r>
              <a:rPr lang="en-US" dirty="0" smtClean="0"/>
              <a:t>Facility operation, cleaning and maintenance</a:t>
            </a:r>
            <a:endParaRPr lang="en-US" dirty="0" smtClean="0"/>
          </a:p>
          <a:p>
            <a:pPr lvl="2"/>
            <a:endParaRPr lang="en-US" dirty="0"/>
          </a:p>
          <a:p>
            <a:pPr lvl="2"/>
            <a:endParaRPr lang="en-CA" dirty="0"/>
          </a:p>
          <a:p>
            <a:pPr indent="-342900" algn="ctr"/>
            <a:r>
              <a:rPr lang="en-US" sz="2000" dirty="0" smtClean="0"/>
              <a:t>NOTE </a:t>
            </a:r>
            <a:r>
              <a:rPr lang="en-US" sz="2000" dirty="0"/>
              <a:t>that if the PIP did not support the 2 poultry unit technicians, you would need to hire positions yourself to keep the poultry unit running.</a:t>
            </a:r>
            <a:endParaRPr lang="en-CA" sz="2000" dirty="0"/>
          </a:p>
          <a:p>
            <a:endParaRPr lang="en-CA" dirty="0"/>
          </a:p>
        </p:txBody>
      </p:sp>
    </p:spTree>
    <p:extLst>
      <p:ext uri="{BB962C8B-B14F-4D97-AF65-F5344CB8AC3E}">
        <p14:creationId xmlns:p14="http://schemas.microsoft.com/office/powerpoint/2010/main" val="39289513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3" name="Elbow Connector 202"/>
          <p:cNvCxnSpPr>
            <a:stCxn id="6" idx="3"/>
            <a:endCxn id="68" idx="3"/>
          </p:cNvCxnSpPr>
          <p:nvPr/>
        </p:nvCxnSpPr>
        <p:spPr>
          <a:xfrm>
            <a:off x="2505643" y="3812020"/>
            <a:ext cx="6184964" cy="1558412"/>
          </a:xfrm>
          <a:prstGeom prst="bentConnector3">
            <a:avLst>
              <a:gd name="adj1" fmla="val 103696"/>
            </a:avLst>
          </a:prstGeom>
          <a:ln w="127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pPr algn="ctr"/>
            <a:r>
              <a:rPr lang="en-CA" dirty="0" smtClean="0"/>
              <a:t>The PIP Fund</a:t>
            </a:r>
            <a:endParaRPr lang="en-CA" dirty="0"/>
          </a:p>
        </p:txBody>
      </p:sp>
      <p:sp>
        <p:nvSpPr>
          <p:cNvPr id="5" name="Rectangle 4"/>
          <p:cNvSpPr/>
          <p:nvPr/>
        </p:nvSpPr>
        <p:spPr>
          <a:xfrm>
            <a:off x="5661489" y="2876813"/>
            <a:ext cx="1361519" cy="324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CA" sz="1600" dirty="0" smtClean="0"/>
              <a:t>PIP Partner</a:t>
            </a:r>
            <a:endParaRPr lang="en-CA" sz="1600" dirty="0"/>
          </a:p>
        </p:txBody>
      </p:sp>
      <p:sp>
        <p:nvSpPr>
          <p:cNvPr id="6" name="Rectangle 5"/>
          <p:cNvSpPr/>
          <p:nvPr/>
        </p:nvSpPr>
        <p:spPr>
          <a:xfrm>
            <a:off x="1144124" y="3614020"/>
            <a:ext cx="1361519" cy="396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600" dirty="0" smtClean="0"/>
              <a:t>PIP Fund</a:t>
            </a:r>
            <a:endParaRPr lang="en-CA" sz="1600" dirty="0"/>
          </a:p>
        </p:txBody>
      </p:sp>
      <p:sp>
        <p:nvSpPr>
          <p:cNvPr id="7" name="Rectangle 6"/>
          <p:cNvSpPr/>
          <p:nvPr/>
        </p:nvSpPr>
        <p:spPr>
          <a:xfrm>
            <a:off x="5661489" y="2471514"/>
            <a:ext cx="1361519" cy="324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CA" sz="1600" dirty="0" smtClean="0"/>
              <a:t>PIP Partner</a:t>
            </a:r>
            <a:endParaRPr lang="en-CA" sz="1600" dirty="0"/>
          </a:p>
        </p:txBody>
      </p:sp>
      <p:sp>
        <p:nvSpPr>
          <p:cNvPr id="12" name="Rectangle 11"/>
          <p:cNvSpPr/>
          <p:nvPr/>
        </p:nvSpPr>
        <p:spPr>
          <a:xfrm>
            <a:off x="5661489" y="1660916"/>
            <a:ext cx="1361519" cy="324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CA" sz="1600" dirty="0" smtClean="0"/>
              <a:t>PIP Partner</a:t>
            </a:r>
            <a:endParaRPr lang="en-CA" sz="1600" dirty="0"/>
          </a:p>
        </p:txBody>
      </p:sp>
      <p:sp>
        <p:nvSpPr>
          <p:cNvPr id="13" name="Rectangle 12"/>
          <p:cNvSpPr/>
          <p:nvPr/>
        </p:nvSpPr>
        <p:spPr>
          <a:xfrm>
            <a:off x="5661489" y="2066215"/>
            <a:ext cx="1361519" cy="324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CA" sz="1600" dirty="0" smtClean="0"/>
              <a:t>PIP Partner</a:t>
            </a:r>
            <a:endParaRPr lang="en-CA" sz="1600" dirty="0"/>
          </a:p>
        </p:txBody>
      </p:sp>
      <p:sp>
        <p:nvSpPr>
          <p:cNvPr id="14" name="Rectangle 13"/>
          <p:cNvSpPr/>
          <p:nvPr/>
        </p:nvSpPr>
        <p:spPr>
          <a:xfrm>
            <a:off x="5080664" y="3282112"/>
            <a:ext cx="2523168" cy="396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CA" sz="1600" dirty="0" smtClean="0"/>
              <a:t>Leveraging Committee</a:t>
            </a:r>
            <a:endParaRPr lang="en-CA" sz="1600" dirty="0"/>
          </a:p>
        </p:txBody>
      </p:sp>
      <p:sp>
        <p:nvSpPr>
          <p:cNvPr id="15" name="Rectangle 14"/>
          <p:cNvSpPr/>
          <p:nvPr/>
        </p:nvSpPr>
        <p:spPr>
          <a:xfrm>
            <a:off x="8688477" y="1588916"/>
            <a:ext cx="1361519" cy="360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CA" sz="1600" dirty="0" smtClean="0"/>
              <a:t>Project PI</a:t>
            </a:r>
            <a:endParaRPr lang="en-CA" sz="1600" dirty="0"/>
          </a:p>
        </p:txBody>
      </p:sp>
      <p:sp>
        <p:nvSpPr>
          <p:cNvPr id="16" name="Rectangle 15"/>
          <p:cNvSpPr/>
          <p:nvPr/>
        </p:nvSpPr>
        <p:spPr>
          <a:xfrm>
            <a:off x="9379421" y="2734154"/>
            <a:ext cx="1361519" cy="360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CA" sz="1600" dirty="0" smtClean="0"/>
              <a:t>Project PI</a:t>
            </a:r>
            <a:endParaRPr lang="en-CA" sz="1600" dirty="0"/>
          </a:p>
        </p:txBody>
      </p:sp>
      <p:cxnSp>
        <p:nvCxnSpPr>
          <p:cNvPr id="143" name="Straight Connector 142"/>
          <p:cNvCxnSpPr>
            <a:stCxn id="136" idx="3"/>
            <a:endCxn id="67" idx="3"/>
          </p:cNvCxnSpPr>
          <p:nvPr/>
        </p:nvCxnSpPr>
        <p:spPr>
          <a:xfrm>
            <a:off x="11086412" y="3486772"/>
            <a:ext cx="19962" cy="2357544"/>
          </a:xfrm>
          <a:prstGeom prst="line">
            <a:avLst/>
          </a:prstGeom>
          <a:ln>
            <a:prstDash val="lgDashDot"/>
          </a:ln>
        </p:spPr>
        <p:style>
          <a:lnRef idx="1">
            <a:schemeClr val="dk1"/>
          </a:lnRef>
          <a:fillRef idx="0">
            <a:schemeClr val="dk1"/>
          </a:fillRef>
          <a:effectRef idx="0">
            <a:schemeClr val="dk1"/>
          </a:effectRef>
          <a:fontRef idx="minor">
            <a:schemeClr val="tx1"/>
          </a:fontRef>
        </p:style>
      </p:cxnSp>
      <p:cxnSp>
        <p:nvCxnSpPr>
          <p:cNvPr id="22" name="Straight Arrow Connector 21"/>
          <p:cNvCxnSpPr>
            <a:stCxn id="5" idx="1"/>
            <a:endCxn id="6" idx="3"/>
          </p:cNvCxnSpPr>
          <p:nvPr/>
        </p:nvCxnSpPr>
        <p:spPr>
          <a:xfrm flipH="1">
            <a:off x="2505643" y="3038813"/>
            <a:ext cx="3155846" cy="7732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7" idx="1"/>
            <a:endCxn id="6" idx="3"/>
          </p:cNvCxnSpPr>
          <p:nvPr/>
        </p:nvCxnSpPr>
        <p:spPr>
          <a:xfrm flipH="1">
            <a:off x="2505643" y="2633514"/>
            <a:ext cx="3155846" cy="11785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2" idx="1"/>
            <a:endCxn id="6" idx="3"/>
          </p:cNvCxnSpPr>
          <p:nvPr/>
        </p:nvCxnSpPr>
        <p:spPr>
          <a:xfrm flipH="1">
            <a:off x="2505643" y="1822916"/>
            <a:ext cx="3155846" cy="19891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3" idx="1"/>
            <a:endCxn id="6" idx="3"/>
          </p:cNvCxnSpPr>
          <p:nvPr/>
        </p:nvCxnSpPr>
        <p:spPr>
          <a:xfrm flipH="1">
            <a:off x="2505643" y="2228215"/>
            <a:ext cx="3155846" cy="15838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15" idx="1"/>
            <a:endCxn id="14" idx="3"/>
          </p:cNvCxnSpPr>
          <p:nvPr/>
        </p:nvCxnSpPr>
        <p:spPr>
          <a:xfrm flipH="1">
            <a:off x="7603832" y="1768916"/>
            <a:ext cx="1084645" cy="1711196"/>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4" name="Straight Arrow Connector 53"/>
          <p:cNvCxnSpPr>
            <a:stCxn id="136" idx="1"/>
            <a:endCxn id="14" idx="3"/>
          </p:cNvCxnSpPr>
          <p:nvPr/>
        </p:nvCxnSpPr>
        <p:spPr>
          <a:xfrm flipH="1" flipV="1">
            <a:off x="7603832" y="3480112"/>
            <a:ext cx="2121061" cy="666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5" name="Straight Arrow Connector 54"/>
          <p:cNvCxnSpPr>
            <a:stCxn id="134" idx="1"/>
            <a:endCxn id="14" idx="3"/>
          </p:cNvCxnSpPr>
          <p:nvPr/>
        </p:nvCxnSpPr>
        <p:spPr>
          <a:xfrm flipH="1">
            <a:off x="7603832" y="2341535"/>
            <a:ext cx="1430117" cy="113857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6" name="Straight Arrow Connector 55"/>
          <p:cNvCxnSpPr>
            <a:stCxn id="16" idx="1"/>
            <a:endCxn id="14" idx="3"/>
          </p:cNvCxnSpPr>
          <p:nvPr/>
        </p:nvCxnSpPr>
        <p:spPr>
          <a:xfrm flipH="1">
            <a:off x="7603832" y="2914154"/>
            <a:ext cx="1775589" cy="56595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64" name="Rectangle 63"/>
          <p:cNvSpPr/>
          <p:nvPr/>
        </p:nvSpPr>
        <p:spPr>
          <a:xfrm>
            <a:off x="838308" y="2072922"/>
            <a:ext cx="2523168" cy="396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600" dirty="0" smtClean="0"/>
              <a:t>PIP Principal Investigator</a:t>
            </a:r>
            <a:endParaRPr lang="en-CA" sz="1600" dirty="0"/>
          </a:p>
        </p:txBody>
      </p:sp>
      <p:cxnSp>
        <p:nvCxnSpPr>
          <p:cNvPr id="66" name="Straight Connector 65"/>
          <p:cNvCxnSpPr>
            <a:endCxn id="6" idx="0"/>
          </p:cNvCxnSpPr>
          <p:nvPr/>
        </p:nvCxnSpPr>
        <p:spPr>
          <a:xfrm>
            <a:off x="1820952" y="2465794"/>
            <a:ext cx="3932" cy="1148226"/>
          </a:xfrm>
          <a:prstGeom prst="line">
            <a:avLst/>
          </a:prstGeom>
          <a:ln/>
        </p:spPr>
        <p:style>
          <a:lnRef idx="1">
            <a:schemeClr val="accent6"/>
          </a:lnRef>
          <a:fillRef idx="2">
            <a:schemeClr val="accent6"/>
          </a:fillRef>
          <a:effectRef idx="1">
            <a:schemeClr val="accent6"/>
          </a:effectRef>
          <a:fontRef idx="minor">
            <a:schemeClr val="dk1"/>
          </a:fontRef>
        </p:style>
      </p:cxnSp>
      <p:sp>
        <p:nvSpPr>
          <p:cNvPr id="67" name="Rectangle 66"/>
          <p:cNvSpPr/>
          <p:nvPr/>
        </p:nvSpPr>
        <p:spPr>
          <a:xfrm>
            <a:off x="9608703" y="5646316"/>
            <a:ext cx="1497671" cy="396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600" dirty="0" smtClean="0"/>
              <a:t>PIP sub-grant</a:t>
            </a:r>
            <a:endParaRPr lang="en-CA" sz="1600" dirty="0"/>
          </a:p>
        </p:txBody>
      </p:sp>
      <p:sp>
        <p:nvSpPr>
          <p:cNvPr id="68" name="Rectangle 67"/>
          <p:cNvSpPr/>
          <p:nvPr/>
        </p:nvSpPr>
        <p:spPr>
          <a:xfrm>
            <a:off x="7192936" y="5172432"/>
            <a:ext cx="1497671" cy="396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600" dirty="0"/>
              <a:t>PIP </a:t>
            </a:r>
            <a:r>
              <a:rPr lang="en-CA" sz="1600" dirty="0" smtClean="0"/>
              <a:t>sub-grant</a:t>
            </a:r>
            <a:endParaRPr lang="en-CA" sz="1600" dirty="0"/>
          </a:p>
        </p:txBody>
      </p:sp>
      <p:sp>
        <p:nvSpPr>
          <p:cNvPr id="94" name="Rectangle 93"/>
          <p:cNvSpPr/>
          <p:nvPr/>
        </p:nvSpPr>
        <p:spPr>
          <a:xfrm>
            <a:off x="1200893" y="4433529"/>
            <a:ext cx="2380675" cy="396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600" dirty="0" smtClean="0"/>
              <a:t>PIP program expenses</a:t>
            </a:r>
            <a:endParaRPr lang="en-CA" sz="1600" dirty="0"/>
          </a:p>
        </p:txBody>
      </p:sp>
      <p:sp>
        <p:nvSpPr>
          <p:cNvPr id="96" name="Rectangle 95"/>
          <p:cNvSpPr/>
          <p:nvPr/>
        </p:nvSpPr>
        <p:spPr>
          <a:xfrm>
            <a:off x="2103356" y="5170651"/>
            <a:ext cx="1478212" cy="24588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200" dirty="0" smtClean="0"/>
              <a:t>Tech transfer</a:t>
            </a:r>
            <a:endParaRPr lang="en-CA" sz="1200" dirty="0"/>
          </a:p>
        </p:txBody>
      </p:sp>
      <p:sp>
        <p:nvSpPr>
          <p:cNvPr id="97" name="Rectangle 96"/>
          <p:cNvSpPr/>
          <p:nvPr/>
        </p:nvSpPr>
        <p:spPr>
          <a:xfrm>
            <a:off x="2103356" y="5501300"/>
            <a:ext cx="1478212" cy="24588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200" dirty="0" smtClean="0"/>
              <a:t>PIP technicians</a:t>
            </a:r>
            <a:endParaRPr lang="en-CA" sz="1200" dirty="0"/>
          </a:p>
        </p:txBody>
      </p:sp>
      <p:sp>
        <p:nvSpPr>
          <p:cNvPr id="98" name="Rectangle 97"/>
          <p:cNvSpPr/>
          <p:nvPr/>
        </p:nvSpPr>
        <p:spPr>
          <a:xfrm>
            <a:off x="2103356" y="5831949"/>
            <a:ext cx="1478212" cy="24588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200" dirty="0" smtClean="0"/>
              <a:t>Training</a:t>
            </a:r>
            <a:endParaRPr lang="en-CA" sz="1200" dirty="0"/>
          </a:p>
        </p:txBody>
      </p:sp>
      <p:sp>
        <p:nvSpPr>
          <p:cNvPr id="99" name="Rectangle 98"/>
          <p:cNvSpPr/>
          <p:nvPr/>
        </p:nvSpPr>
        <p:spPr>
          <a:xfrm>
            <a:off x="2103356" y="6162599"/>
            <a:ext cx="1478212" cy="24588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CA" sz="1200" dirty="0" smtClean="0"/>
              <a:t>Etc.</a:t>
            </a:r>
            <a:endParaRPr lang="en-CA" sz="1200" dirty="0"/>
          </a:p>
        </p:txBody>
      </p:sp>
      <p:cxnSp>
        <p:nvCxnSpPr>
          <p:cNvPr id="101" name="Elbow Connector 100"/>
          <p:cNvCxnSpPr>
            <a:stCxn id="94" idx="1"/>
            <a:endCxn id="96" idx="1"/>
          </p:cNvCxnSpPr>
          <p:nvPr/>
        </p:nvCxnSpPr>
        <p:spPr>
          <a:xfrm rot="10800000" flipH="1" flipV="1">
            <a:off x="1200892" y="4631528"/>
            <a:ext cx="902463" cy="662065"/>
          </a:xfrm>
          <a:prstGeom prst="bentConnector3">
            <a:avLst>
              <a:gd name="adj1" fmla="val -25331"/>
            </a:avLst>
          </a:prstGeom>
          <a:ln>
            <a:tailEnd type="triangle"/>
          </a:ln>
        </p:spPr>
        <p:style>
          <a:lnRef idx="1">
            <a:schemeClr val="accent6"/>
          </a:lnRef>
          <a:fillRef idx="2">
            <a:schemeClr val="accent6"/>
          </a:fillRef>
          <a:effectRef idx="1">
            <a:schemeClr val="accent6"/>
          </a:effectRef>
          <a:fontRef idx="minor">
            <a:schemeClr val="dk1"/>
          </a:fontRef>
        </p:style>
      </p:cxnSp>
      <p:cxnSp>
        <p:nvCxnSpPr>
          <p:cNvPr id="102" name="Elbow Connector 101"/>
          <p:cNvCxnSpPr>
            <a:stCxn id="94" idx="1"/>
            <a:endCxn id="97" idx="1"/>
          </p:cNvCxnSpPr>
          <p:nvPr/>
        </p:nvCxnSpPr>
        <p:spPr>
          <a:xfrm rot="10800000" flipH="1" flipV="1">
            <a:off x="1200892" y="4631529"/>
            <a:ext cx="902463" cy="992714"/>
          </a:xfrm>
          <a:prstGeom prst="bentConnector3">
            <a:avLst>
              <a:gd name="adj1" fmla="val -25331"/>
            </a:avLst>
          </a:prstGeom>
          <a:ln>
            <a:tailEnd type="triangle"/>
          </a:ln>
        </p:spPr>
        <p:style>
          <a:lnRef idx="1">
            <a:schemeClr val="accent6"/>
          </a:lnRef>
          <a:fillRef idx="2">
            <a:schemeClr val="accent6"/>
          </a:fillRef>
          <a:effectRef idx="1">
            <a:schemeClr val="accent6"/>
          </a:effectRef>
          <a:fontRef idx="minor">
            <a:schemeClr val="dk1"/>
          </a:fontRef>
        </p:style>
      </p:cxnSp>
      <p:cxnSp>
        <p:nvCxnSpPr>
          <p:cNvPr id="103" name="Elbow Connector 102"/>
          <p:cNvCxnSpPr>
            <a:stCxn id="94" idx="1"/>
            <a:endCxn id="98" idx="1"/>
          </p:cNvCxnSpPr>
          <p:nvPr/>
        </p:nvCxnSpPr>
        <p:spPr>
          <a:xfrm rot="10800000" flipH="1" flipV="1">
            <a:off x="1200892" y="4631528"/>
            <a:ext cx="902463" cy="1323363"/>
          </a:xfrm>
          <a:prstGeom prst="bentConnector3">
            <a:avLst>
              <a:gd name="adj1" fmla="val -25331"/>
            </a:avLst>
          </a:prstGeom>
          <a:ln>
            <a:tailEnd type="triangle"/>
          </a:ln>
        </p:spPr>
        <p:style>
          <a:lnRef idx="1">
            <a:schemeClr val="accent6"/>
          </a:lnRef>
          <a:fillRef idx="2">
            <a:schemeClr val="accent6"/>
          </a:fillRef>
          <a:effectRef idx="1">
            <a:schemeClr val="accent6"/>
          </a:effectRef>
          <a:fontRef idx="minor">
            <a:schemeClr val="dk1"/>
          </a:fontRef>
        </p:style>
      </p:cxnSp>
      <p:cxnSp>
        <p:nvCxnSpPr>
          <p:cNvPr id="104" name="Elbow Connector 103"/>
          <p:cNvCxnSpPr>
            <a:stCxn id="94" idx="1"/>
            <a:endCxn id="99" idx="1"/>
          </p:cNvCxnSpPr>
          <p:nvPr/>
        </p:nvCxnSpPr>
        <p:spPr>
          <a:xfrm rot="10800000" flipH="1" flipV="1">
            <a:off x="1200892" y="4631528"/>
            <a:ext cx="902463" cy="1654013"/>
          </a:xfrm>
          <a:prstGeom prst="bentConnector3">
            <a:avLst>
              <a:gd name="adj1" fmla="val -25331"/>
            </a:avLst>
          </a:prstGeom>
          <a:ln>
            <a:tailEnd type="triangle"/>
          </a:ln>
        </p:spPr>
        <p:style>
          <a:lnRef idx="1">
            <a:schemeClr val="accent6"/>
          </a:lnRef>
          <a:fillRef idx="2">
            <a:schemeClr val="accent6"/>
          </a:fillRef>
          <a:effectRef idx="1">
            <a:schemeClr val="accent6"/>
          </a:effectRef>
          <a:fontRef idx="minor">
            <a:schemeClr val="dk1"/>
          </a:fontRef>
        </p:style>
      </p:cxnSp>
      <p:cxnSp>
        <p:nvCxnSpPr>
          <p:cNvPr id="135" name="Straight Connector 134"/>
          <p:cNvCxnSpPr>
            <a:stCxn id="15" idx="1"/>
            <a:endCxn id="68" idx="3"/>
          </p:cNvCxnSpPr>
          <p:nvPr/>
        </p:nvCxnSpPr>
        <p:spPr>
          <a:xfrm>
            <a:off x="8688477" y="1768916"/>
            <a:ext cx="2130" cy="3601516"/>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47" name="Straight Arrow Connector 146"/>
          <p:cNvCxnSpPr/>
          <p:nvPr/>
        </p:nvCxnSpPr>
        <p:spPr>
          <a:xfrm>
            <a:off x="2162301" y="4010020"/>
            <a:ext cx="1" cy="423509"/>
          </a:xfrm>
          <a:prstGeom prst="straightConnector1">
            <a:avLst/>
          </a:prstGeom>
          <a:ln>
            <a:tailEnd type="triangle"/>
          </a:ln>
        </p:spPr>
        <p:style>
          <a:lnRef idx="1">
            <a:schemeClr val="accent6"/>
          </a:lnRef>
          <a:fillRef idx="2">
            <a:schemeClr val="accent6"/>
          </a:fillRef>
          <a:effectRef idx="1">
            <a:schemeClr val="accent6"/>
          </a:effectRef>
          <a:fontRef idx="minor">
            <a:schemeClr val="dk1"/>
          </a:fontRef>
        </p:style>
      </p:cxnSp>
      <p:sp>
        <p:nvSpPr>
          <p:cNvPr id="134" name="Rectangle 133"/>
          <p:cNvSpPr/>
          <p:nvPr/>
        </p:nvSpPr>
        <p:spPr>
          <a:xfrm>
            <a:off x="9033949" y="2161535"/>
            <a:ext cx="1361519" cy="360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CA" sz="1600" dirty="0" smtClean="0"/>
              <a:t>Project PI</a:t>
            </a:r>
            <a:endParaRPr lang="en-CA" sz="1600" dirty="0"/>
          </a:p>
        </p:txBody>
      </p:sp>
      <p:sp>
        <p:nvSpPr>
          <p:cNvPr id="136" name="Rectangle 135"/>
          <p:cNvSpPr/>
          <p:nvPr/>
        </p:nvSpPr>
        <p:spPr>
          <a:xfrm>
            <a:off x="9724893" y="3306772"/>
            <a:ext cx="1361519" cy="360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CA" sz="1600" dirty="0" smtClean="0"/>
              <a:t>Project PI</a:t>
            </a:r>
            <a:endParaRPr lang="en-CA" sz="1600" dirty="0"/>
          </a:p>
        </p:txBody>
      </p:sp>
      <p:pic>
        <p:nvPicPr>
          <p:cNvPr id="154" name="Picture 153" descr="edtech | ETMOOC Blog Hub"/>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8958" y="1667539"/>
            <a:ext cx="265657" cy="238755"/>
          </a:xfrm>
          <a:prstGeom prst="rect">
            <a:avLst/>
          </a:prstGeom>
        </p:spPr>
      </p:pic>
      <p:pic>
        <p:nvPicPr>
          <p:cNvPr id="155" name="Picture 154" descr="edtech | ETMOOC Blog Hub"/>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09408" y="3385395"/>
            <a:ext cx="265657" cy="238755"/>
          </a:xfrm>
          <a:prstGeom prst="rect">
            <a:avLst/>
          </a:prstGeom>
        </p:spPr>
      </p:pic>
      <p:pic>
        <p:nvPicPr>
          <p:cNvPr id="156" name="Picture 155" descr="Datei:Red &lt;strong&gt;X&lt;/strong&gt;.svg – Wikipedia"/>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4270" y="2848814"/>
            <a:ext cx="166680" cy="166680"/>
          </a:xfrm>
          <a:prstGeom prst="rect">
            <a:avLst/>
          </a:prstGeom>
        </p:spPr>
      </p:pic>
      <p:pic>
        <p:nvPicPr>
          <p:cNvPr id="157" name="Picture 156" descr="Datei:Red &lt;strong&gt;X&lt;/strong&gt;.svg – Wikipedia"/>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1070" y="2264352"/>
            <a:ext cx="166680" cy="166680"/>
          </a:xfrm>
          <a:prstGeom prst="rect">
            <a:avLst/>
          </a:prstGeom>
        </p:spPr>
      </p:pic>
      <p:sp>
        <p:nvSpPr>
          <p:cNvPr id="197" name="TextBox 196"/>
          <p:cNvSpPr txBox="1"/>
          <p:nvPr/>
        </p:nvSpPr>
        <p:spPr>
          <a:xfrm rot="20144763">
            <a:off x="3870005" y="2691671"/>
            <a:ext cx="1686680" cy="261610"/>
          </a:xfrm>
          <a:prstGeom prst="rect">
            <a:avLst/>
          </a:prstGeom>
          <a:noFill/>
        </p:spPr>
        <p:txBody>
          <a:bodyPr wrap="none" rtlCol="0">
            <a:spAutoFit/>
          </a:bodyPr>
          <a:lstStyle/>
          <a:p>
            <a:r>
              <a:rPr lang="en-US" sz="1100" dirty="0" smtClean="0"/>
              <a:t>Contribution agreements</a:t>
            </a:r>
            <a:endParaRPr lang="en-CA" sz="1100" dirty="0"/>
          </a:p>
        </p:txBody>
      </p:sp>
      <p:cxnSp>
        <p:nvCxnSpPr>
          <p:cNvPr id="201" name="Elbow Connector 200"/>
          <p:cNvCxnSpPr>
            <a:stCxn id="6" idx="3"/>
            <a:endCxn id="67" idx="3"/>
          </p:cNvCxnSpPr>
          <p:nvPr/>
        </p:nvCxnSpPr>
        <p:spPr>
          <a:xfrm>
            <a:off x="2505643" y="3812020"/>
            <a:ext cx="8600731" cy="2032296"/>
          </a:xfrm>
          <a:prstGeom prst="bentConnector3">
            <a:avLst>
              <a:gd name="adj1" fmla="val 102658"/>
            </a:avLst>
          </a:prstGeom>
          <a:ln w="12700">
            <a:tailEnd type="triangle"/>
          </a:ln>
        </p:spPr>
        <p:style>
          <a:lnRef idx="1">
            <a:schemeClr val="accent6"/>
          </a:lnRef>
          <a:fillRef idx="0">
            <a:schemeClr val="accent6"/>
          </a:fillRef>
          <a:effectRef idx="0">
            <a:schemeClr val="accent6"/>
          </a:effectRef>
          <a:fontRef idx="minor">
            <a:schemeClr val="tx1"/>
          </a:fontRef>
        </p:style>
      </p:cxnSp>
      <p:cxnSp>
        <p:nvCxnSpPr>
          <p:cNvPr id="241" name="Elbow Connector 240"/>
          <p:cNvCxnSpPr>
            <a:stCxn id="67" idx="1"/>
            <a:endCxn id="97" idx="3"/>
          </p:cNvCxnSpPr>
          <p:nvPr/>
        </p:nvCxnSpPr>
        <p:spPr>
          <a:xfrm rot="10800000">
            <a:off x="3581569" y="5624244"/>
            <a:ext cx="6027135" cy="220073"/>
          </a:xfrm>
          <a:prstGeom prst="bentConnector3">
            <a:avLst/>
          </a:prstGeom>
          <a:ln>
            <a:prstDash val="lgDashDot"/>
            <a:tailEnd type="triangle"/>
          </a:ln>
        </p:spPr>
        <p:style>
          <a:lnRef idx="1">
            <a:schemeClr val="dk1"/>
          </a:lnRef>
          <a:fillRef idx="0">
            <a:schemeClr val="dk1"/>
          </a:fillRef>
          <a:effectRef idx="0">
            <a:schemeClr val="dk1"/>
          </a:effectRef>
          <a:fontRef idx="minor">
            <a:schemeClr val="tx1"/>
          </a:fontRef>
        </p:style>
      </p:cxnSp>
      <p:cxnSp>
        <p:nvCxnSpPr>
          <p:cNvPr id="243" name="Elbow Connector 242"/>
          <p:cNvCxnSpPr>
            <a:stCxn id="68" idx="1"/>
            <a:endCxn id="97" idx="3"/>
          </p:cNvCxnSpPr>
          <p:nvPr/>
        </p:nvCxnSpPr>
        <p:spPr>
          <a:xfrm rot="10800000" flipV="1">
            <a:off x="3581568" y="5370431"/>
            <a:ext cx="3611368" cy="253811"/>
          </a:xfrm>
          <a:prstGeom prst="bentConnector3">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245" name="Elbow Connector 244"/>
          <p:cNvCxnSpPr>
            <a:stCxn id="68" idx="1"/>
            <a:endCxn id="96" idx="3"/>
          </p:cNvCxnSpPr>
          <p:nvPr/>
        </p:nvCxnSpPr>
        <p:spPr>
          <a:xfrm rot="10800000">
            <a:off x="3581568" y="5293594"/>
            <a:ext cx="3611368" cy="76838"/>
          </a:xfrm>
          <a:prstGeom prst="bentConnector3">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246" name="TextBox 245"/>
          <p:cNvSpPr txBox="1"/>
          <p:nvPr/>
        </p:nvSpPr>
        <p:spPr>
          <a:xfrm rot="18146313">
            <a:off x="7497717" y="2262664"/>
            <a:ext cx="1374094" cy="261610"/>
          </a:xfrm>
          <a:prstGeom prst="rect">
            <a:avLst/>
          </a:prstGeom>
          <a:noFill/>
        </p:spPr>
        <p:txBody>
          <a:bodyPr wrap="none" rtlCol="0">
            <a:spAutoFit/>
          </a:bodyPr>
          <a:lstStyle/>
          <a:p>
            <a:r>
              <a:rPr lang="en-US" sz="1100" dirty="0" smtClean="0"/>
              <a:t>Project applications</a:t>
            </a:r>
            <a:endParaRPr lang="en-CA" sz="1100" dirty="0"/>
          </a:p>
        </p:txBody>
      </p:sp>
      <p:sp>
        <p:nvSpPr>
          <p:cNvPr id="3" name="TextBox 2"/>
          <p:cNvSpPr txBox="1"/>
          <p:nvPr/>
        </p:nvSpPr>
        <p:spPr>
          <a:xfrm>
            <a:off x="3232593" y="6488668"/>
            <a:ext cx="5726825" cy="338554"/>
          </a:xfrm>
          <a:prstGeom prst="rect">
            <a:avLst/>
          </a:prstGeom>
          <a:noFill/>
        </p:spPr>
        <p:txBody>
          <a:bodyPr wrap="none" rtlCol="0">
            <a:spAutoFit/>
          </a:bodyPr>
          <a:lstStyle/>
          <a:p>
            <a:pPr algn="ctr"/>
            <a:r>
              <a:rPr lang="en-CA" sz="1600" dirty="0" smtClean="0"/>
              <a:t>NOTE: PIP technicians will report to the PIP PI (NOT Project PI)</a:t>
            </a:r>
            <a:endParaRPr lang="en-CA" sz="1600" dirty="0"/>
          </a:p>
        </p:txBody>
      </p:sp>
    </p:spTree>
    <p:extLst>
      <p:ext uri="{BB962C8B-B14F-4D97-AF65-F5344CB8AC3E}">
        <p14:creationId xmlns:p14="http://schemas.microsoft.com/office/powerpoint/2010/main" val="140255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par>
                                <p:cTn id="20" presetID="10" presetClass="entr" presetSubtype="0"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par>
                                <p:cTn id="23" presetID="10" presetClass="entr" presetSubtype="0"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500"/>
                                        <p:tgtEl>
                                          <p:spTgt spid="27"/>
                                        </p:tgtEl>
                                      </p:cBhvr>
                                    </p:animEffect>
                                  </p:childTnLst>
                                </p:cTn>
                              </p:par>
                              <p:par>
                                <p:cTn id="26" presetID="10" presetClass="entr" presetSubtype="0" fill="hold"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97"/>
                                        </p:tgtEl>
                                        <p:attrNameLst>
                                          <p:attrName>style.visibility</p:attrName>
                                        </p:attrNameLst>
                                      </p:cBhvr>
                                      <p:to>
                                        <p:strVal val="visible"/>
                                      </p:to>
                                    </p:set>
                                    <p:animEffect transition="in" filter="fade">
                                      <p:cBhvr>
                                        <p:cTn id="31" dur="500"/>
                                        <p:tgtEl>
                                          <p:spTgt spid="19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fade">
                                      <p:cBhvr>
                                        <p:cTn id="36" dur="500"/>
                                        <p:tgtEl>
                                          <p:spTgt spid="9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96"/>
                                        </p:tgtEl>
                                        <p:attrNameLst>
                                          <p:attrName>style.visibility</p:attrName>
                                        </p:attrNameLst>
                                      </p:cBhvr>
                                      <p:to>
                                        <p:strVal val="visible"/>
                                      </p:to>
                                    </p:set>
                                    <p:animEffect transition="in" filter="fade">
                                      <p:cBhvr>
                                        <p:cTn id="39" dur="500"/>
                                        <p:tgtEl>
                                          <p:spTgt spid="9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97"/>
                                        </p:tgtEl>
                                        <p:attrNameLst>
                                          <p:attrName>style.visibility</p:attrName>
                                        </p:attrNameLst>
                                      </p:cBhvr>
                                      <p:to>
                                        <p:strVal val="visible"/>
                                      </p:to>
                                    </p:set>
                                    <p:animEffect transition="in" filter="fade">
                                      <p:cBhvr>
                                        <p:cTn id="42" dur="500"/>
                                        <p:tgtEl>
                                          <p:spTgt spid="9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98"/>
                                        </p:tgtEl>
                                        <p:attrNameLst>
                                          <p:attrName>style.visibility</p:attrName>
                                        </p:attrNameLst>
                                      </p:cBhvr>
                                      <p:to>
                                        <p:strVal val="visible"/>
                                      </p:to>
                                    </p:set>
                                    <p:animEffect transition="in" filter="fade">
                                      <p:cBhvr>
                                        <p:cTn id="45" dur="500"/>
                                        <p:tgtEl>
                                          <p:spTgt spid="9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99"/>
                                        </p:tgtEl>
                                        <p:attrNameLst>
                                          <p:attrName>style.visibility</p:attrName>
                                        </p:attrNameLst>
                                      </p:cBhvr>
                                      <p:to>
                                        <p:strVal val="visible"/>
                                      </p:to>
                                    </p:set>
                                    <p:animEffect transition="in" filter="fade">
                                      <p:cBhvr>
                                        <p:cTn id="48" dur="500"/>
                                        <p:tgtEl>
                                          <p:spTgt spid="99"/>
                                        </p:tgtEl>
                                      </p:cBhvr>
                                    </p:animEffect>
                                  </p:childTnLst>
                                </p:cTn>
                              </p:par>
                              <p:par>
                                <p:cTn id="49" presetID="10" presetClass="entr" presetSubtype="0" fill="hold" nodeType="withEffect">
                                  <p:stCondLst>
                                    <p:cond delay="0"/>
                                  </p:stCondLst>
                                  <p:childTnLst>
                                    <p:set>
                                      <p:cBhvr>
                                        <p:cTn id="50" dur="1" fill="hold">
                                          <p:stCondLst>
                                            <p:cond delay="0"/>
                                          </p:stCondLst>
                                        </p:cTn>
                                        <p:tgtEl>
                                          <p:spTgt spid="101"/>
                                        </p:tgtEl>
                                        <p:attrNameLst>
                                          <p:attrName>style.visibility</p:attrName>
                                        </p:attrNameLst>
                                      </p:cBhvr>
                                      <p:to>
                                        <p:strVal val="visible"/>
                                      </p:to>
                                    </p:set>
                                    <p:animEffect transition="in" filter="fade">
                                      <p:cBhvr>
                                        <p:cTn id="51" dur="500"/>
                                        <p:tgtEl>
                                          <p:spTgt spid="101"/>
                                        </p:tgtEl>
                                      </p:cBhvr>
                                    </p:animEffect>
                                  </p:childTnLst>
                                </p:cTn>
                              </p:par>
                              <p:par>
                                <p:cTn id="52" presetID="10" presetClass="entr" presetSubtype="0" fill="hold" nodeType="withEffect">
                                  <p:stCondLst>
                                    <p:cond delay="0"/>
                                  </p:stCondLst>
                                  <p:childTnLst>
                                    <p:set>
                                      <p:cBhvr>
                                        <p:cTn id="53" dur="1" fill="hold">
                                          <p:stCondLst>
                                            <p:cond delay="0"/>
                                          </p:stCondLst>
                                        </p:cTn>
                                        <p:tgtEl>
                                          <p:spTgt spid="102"/>
                                        </p:tgtEl>
                                        <p:attrNameLst>
                                          <p:attrName>style.visibility</p:attrName>
                                        </p:attrNameLst>
                                      </p:cBhvr>
                                      <p:to>
                                        <p:strVal val="visible"/>
                                      </p:to>
                                    </p:set>
                                    <p:animEffect transition="in" filter="fade">
                                      <p:cBhvr>
                                        <p:cTn id="54" dur="500"/>
                                        <p:tgtEl>
                                          <p:spTgt spid="102"/>
                                        </p:tgtEl>
                                      </p:cBhvr>
                                    </p:animEffect>
                                  </p:childTnLst>
                                </p:cTn>
                              </p:par>
                              <p:par>
                                <p:cTn id="55" presetID="10" presetClass="entr" presetSubtype="0" fill="hold" nodeType="withEffect">
                                  <p:stCondLst>
                                    <p:cond delay="0"/>
                                  </p:stCondLst>
                                  <p:childTnLst>
                                    <p:set>
                                      <p:cBhvr>
                                        <p:cTn id="56" dur="1" fill="hold">
                                          <p:stCondLst>
                                            <p:cond delay="0"/>
                                          </p:stCondLst>
                                        </p:cTn>
                                        <p:tgtEl>
                                          <p:spTgt spid="103"/>
                                        </p:tgtEl>
                                        <p:attrNameLst>
                                          <p:attrName>style.visibility</p:attrName>
                                        </p:attrNameLst>
                                      </p:cBhvr>
                                      <p:to>
                                        <p:strVal val="visible"/>
                                      </p:to>
                                    </p:set>
                                    <p:animEffect transition="in" filter="fade">
                                      <p:cBhvr>
                                        <p:cTn id="57" dur="500"/>
                                        <p:tgtEl>
                                          <p:spTgt spid="103"/>
                                        </p:tgtEl>
                                      </p:cBhvr>
                                    </p:animEffect>
                                  </p:childTnLst>
                                </p:cTn>
                              </p:par>
                              <p:par>
                                <p:cTn id="58" presetID="10" presetClass="entr" presetSubtype="0" fill="hold" nodeType="withEffect">
                                  <p:stCondLst>
                                    <p:cond delay="0"/>
                                  </p:stCondLst>
                                  <p:childTnLst>
                                    <p:set>
                                      <p:cBhvr>
                                        <p:cTn id="59" dur="1" fill="hold">
                                          <p:stCondLst>
                                            <p:cond delay="0"/>
                                          </p:stCondLst>
                                        </p:cTn>
                                        <p:tgtEl>
                                          <p:spTgt spid="104"/>
                                        </p:tgtEl>
                                        <p:attrNameLst>
                                          <p:attrName>style.visibility</p:attrName>
                                        </p:attrNameLst>
                                      </p:cBhvr>
                                      <p:to>
                                        <p:strVal val="visible"/>
                                      </p:to>
                                    </p:set>
                                    <p:animEffect transition="in" filter="fade">
                                      <p:cBhvr>
                                        <p:cTn id="60" dur="500"/>
                                        <p:tgtEl>
                                          <p:spTgt spid="104"/>
                                        </p:tgtEl>
                                      </p:cBhvr>
                                    </p:animEffect>
                                  </p:childTnLst>
                                </p:cTn>
                              </p:par>
                              <p:par>
                                <p:cTn id="61" presetID="10" presetClass="entr" presetSubtype="0" fill="hold" nodeType="withEffect">
                                  <p:stCondLst>
                                    <p:cond delay="0"/>
                                  </p:stCondLst>
                                  <p:childTnLst>
                                    <p:set>
                                      <p:cBhvr>
                                        <p:cTn id="62" dur="1" fill="hold">
                                          <p:stCondLst>
                                            <p:cond delay="0"/>
                                          </p:stCondLst>
                                        </p:cTn>
                                        <p:tgtEl>
                                          <p:spTgt spid="147"/>
                                        </p:tgtEl>
                                        <p:attrNameLst>
                                          <p:attrName>style.visibility</p:attrName>
                                        </p:attrNameLst>
                                      </p:cBhvr>
                                      <p:to>
                                        <p:strVal val="visible"/>
                                      </p:to>
                                    </p:set>
                                    <p:animEffect transition="in" filter="fade">
                                      <p:cBhvr>
                                        <p:cTn id="63" dur="500"/>
                                        <p:tgtEl>
                                          <p:spTgt spid="147"/>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fade">
                                      <p:cBhvr>
                                        <p:cTn id="68" dur="500"/>
                                        <p:tgtEl>
                                          <p:spTgt spid="14"/>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64"/>
                                        </p:tgtEl>
                                        <p:attrNameLst>
                                          <p:attrName>style.visibility</p:attrName>
                                        </p:attrNameLst>
                                      </p:cBhvr>
                                      <p:to>
                                        <p:strVal val="visible"/>
                                      </p:to>
                                    </p:set>
                                    <p:animEffect transition="in" filter="fade">
                                      <p:cBhvr>
                                        <p:cTn id="73" dur="500"/>
                                        <p:tgtEl>
                                          <p:spTgt spid="64"/>
                                        </p:tgtEl>
                                      </p:cBhvr>
                                    </p:animEffect>
                                  </p:childTnLst>
                                </p:cTn>
                              </p:par>
                              <p:par>
                                <p:cTn id="74" presetID="10" presetClass="entr" presetSubtype="0" fill="hold" nodeType="withEffect">
                                  <p:stCondLst>
                                    <p:cond delay="0"/>
                                  </p:stCondLst>
                                  <p:childTnLst>
                                    <p:set>
                                      <p:cBhvr>
                                        <p:cTn id="75" dur="1" fill="hold">
                                          <p:stCondLst>
                                            <p:cond delay="0"/>
                                          </p:stCondLst>
                                        </p:cTn>
                                        <p:tgtEl>
                                          <p:spTgt spid="66"/>
                                        </p:tgtEl>
                                        <p:attrNameLst>
                                          <p:attrName>style.visibility</p:attrName>
                                        </p:attrNameLst>
                                      </p:cBhvr>
                                      <p:to>
                                        <p:strVal val="visible"/>
                                      </p:to>
                                    </p:set>
                                    <p:animEffect transition="in" filter="fade">
                                      <p:cBhvr>
                                        <p:cTn id="76" dur="500"/>
                                        <p:tgtEl>
                                          <p:spTgt spid="66"/>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5"/>
                                        </p:tgtEl>
                                        <p:attrNameLst>
                                          <p:attrName>style.visibility</p:attrName>
                                        </p:attrNameLst>
                                      </p:cBhvr>
                                      <p:to>
                                        <p:strVal val="visible"/>
                                      </p:to>
                                    </p:set>
                                    <p:animEffect transition="in" filter="fade">
                                      <p:cBhvr>
                                        <p:cTn id="81" dur="500"/>
                                        <p:tgtEl>
                                          <p:spTgt spid="15"/>
                                        </p:tgtEl>
                                      </p:cBhvr>
                                    </p:animEffect>
                                  </p:childTnLst>
                                </p:cTn>
                              </p:par>
                              <p:par>
                                <p:cTn id="82" presetID="10" presetClass="entr" presetSubtype="0" fill="hold" nodeType="withEffect">
                                  <p:stCondLst>
                                    <p:cond delay="0"/>
                                  </p:stCondLst>
                                  <p:childTnLst>
                                    <p:set>
                                      <p:cBhvr>
                                        <p:cTn id="83" dur="1" fill="hold">
                                          <p:stCondLst>
                                            <p:cond delay="0"/>
                                          </p:stCondLst>
                                        </p:cTn>
                                        <p:tgtEl>
                                          <p:spTgt spid="52"/>
                                        </p:tgtEl>
                                        <p:attrNameLst>
                                          <p:attrName>style.visibility</p:attrName>
                                        </p:attrNameLst>
                                      </p:cBhvr>
                                      <p:to>
                                        <p:strVal val="visible"/>
                                      </p:to>
                                    </p:set>
                                    <p:animEffect transition="in" filter="fade">
                                      <p:cBhvr>
                                        <p:cTn id="84" dur="500"/>
                                        <p:tgtEl>
                                          <p:spTgt spid="52"/>
                                        </p:tgtEl>
                                      </p:cBhvr>
                                    </p:animEffect>
                                  </p:childTnLst>
                                </p:cTn>
                              </p:par>
                            </p:childTnLst>
                          </p:cTn>
                        </p:par>
                        <p:par>
                          <p:cTn id="85" fill="hold">
                            <p:stCondLst>
                              <p:cond delay="500"/>
                            </p:stCondLst>
                            <p:childTnLst>
                              <p:par>
                                <p:cTn id="86" presetID="10" presetClass="entr" presetSubtype="0" fill="hold" grpId="0" nodeType="afterEffect">
                                  <p:stCondLst>
                                    <p:cond delay="0"/>
                                  </p:stCondLst>
                                  <p:childTnLst>
                                    <p:set>
                                      <p:cBhvr>
                                        <p:cTn id="87" dur="1" fill="hold">
                                          <p:stCondLst>
                                            <p:cond delay="0"/>
                                          </p:stCondLst>
                                        </p:cTn>
                                        <p:tgtEl>
                                          <p:spTgt spid="134"/>
                                        </p:tgtEl>
                                        <p:attrNameLst>
                                          <p:attrName>style.visibility</p:attrName>
                                        </p:attrNameLst>
                                      </p:cBhvr>
                                      <p:to>
                                        <p:strVal val="visible"/>
                                      </p:to>
                                    </p:set>
                                    <p:animEffect transition="in" filter="fade">
                                      <p:cBhvr>
                                        <p:cTn id="88" dur="500"/>
                                        <p:tgtEl>
                                          <p:spTgt spid="134"/>
                                        </p:tgtEl>
                                      </p:cBhvr>
                                    </p:animEffect>
                                  </p:childTnLst>
                                </p:cTn>
                              </p:par>
                              <p:par>
                                <p:cTn id="89" presetID="10" presetClass="entr" presetSubtype="0" fill="hold" nodeType="withEffect">
                                  <p:stCondLst>
                                    <p:cond delay="0"/>
                                  </p:stCondLst>
                                  <p:childTnLst>
                                    <p:set>
                                      <p:cBhvr>
                                        <p:cTn id="90" dur="1" fill="hold">
                                          <p:stCondLst>
                                            <p:cond delay="0"/>
                                          </p:stCondLst>
                                        </p:cTn>
                                        <p:tgtEl>
                                          <p:spTgt spid="55"/>
                                        </p:tgtEl>
                                        <p:attrNameLst>
                                          <p:attrName>style.visibility</p:attrName>
                                        </p:attrNameLst>
                                      </p:cBhvr>
                                      <p:to>
                                        <p:strVal val="visible"/>
                                      </p:to>
                                    </p:set>
                                    <p:animEffect transition="in" filter="fade">
                                      <p:cBhvr>
                                        <p:cTn id="91" dur="500"/>
                                        <p:tgtEl>
                                          <p:spTgt spid="55"/>
                                        </p:tgtEl>
                                      </p:cBhvr>
                                    </p:animEffect>
                                  </p:childTnLst>
                                </p:cTn>
                              </p:par>
                            </p:childTnLst>
                          </p:cTn>
                        </p:par>
                        <p:par>
                          <p:cTn id="92" fill="hold">
                            <p:stCondLst>
                              <p:cond delay="1000"/>
                            </p:stCondLst>
                            <p:childTnLst>
                              <p:par>
                                <p:cTn id="93" presetID="10" presetClass="entr" presetSubtype="0" fill="hold" grpId="0" nodeType="afterEffect">
                                  <p:stCondLst>
                                    <p:cond delay="0"/>
                                  </p:stCondLst>
                                  <p:childTnLst>
                                    <p:set>
                                      <p:cBhvr>
                                        <p:cTn id="94" dur="1" fill="hold">
                                          <p:stCondLst>
                                            <p:cond delay="0"/>
                                          </p:stCondLst>
                                        </p:cTn>
                                        <p:tgtEl>
                                          <p:spTgt spid="16"/>
                                        </p:tgtEl>
                                        <p:attrNameLst>
                                          <p:attrName>style.visibility</p:attrName>
                                        </p:attrNameLst>
                                      </p:cBhvr>
                                      <p:to>
                                        <p:strVal val="visible"/>
                                      </p:to>
                                    </p:set>
                                    <p:animEffect transition="in" filter="fade">
                                      <p:cBhvr>
                                        <p:cTn id="95" dur="500"/>
                                        <p:tgtEl>
                                          <p:spTgt spid="16"/>
                                        </p:tgtEl>
                                      </p:cBhvr>
                                    </p:animEffect>
                                  </p:childTnLst>
                                </p:cTn>
                              </p:par>
                              <p:par>
                                <p:cTn id="96" presetID="10" presetClass="entr" presetSubtype="0" fill="hold" nodeType="withEffect">
                                  <p:stCondLst>
                                    <p:cond delay="0"/>
                                  </p:stCondLst>
                                  <p:childTnLst>
                                    <p:set>
                                      <p:cBhvr>
                                        <p:cTn id="97" dur="1" fill="hold">
                                          <p:stCondLst>
                                            <p:cond delay="0"/>
                                          </p:stCondLst>
                                        </p:cTn>
                                        <p:tgtEl>
                                          <p:spTgt spid="56"/>
                                        </p:tgtEl>
                                        <p:attrNameLst>
                                          <p:attrName>style.visibility</p:attrName>
                                        </p:attrNameLst>
                                      </p:cBhvr>
                                      <p:to>
                                        <p:strVal val="visible"/>
                                      </p:to>
                                    </p:set>
                                    <p:animEffect transition="in" filter="fade">
                                      <p:cBhvr>
                                        <p:cTn id="98" dur="500"/>
                                        <p:tgtEl>
                                          <p:spTgt spid="56"/>
                                        </p:tgtEl>
                                      </p:cBhvr>
                                    </p:animEffect>
                                  </p:childTnLst>
                                </p:cTn>
                              </p:par>
                            </p:childTnLst>
                          </p:cTn>
                        </p:par>
                        <p:par>
                          <p:cTn id="99" fill="hold">
                            <p:stCondLst>
                              <p:cond delay="1500"/>
                            </p:stCondLst>
                            <p:childTnLst>
                              <p:par>
                                <p:cTn id="100" presetID="10" presetClass="entr" presetSubtype="0" fill="hold" nodeType="afterEffect">
                                  <p:stCondLst>
                                    <p:cond delay="0"/>
                                  </p:stCondLst>
                                  <p:childTnLst>
                                    <p:set>
                                      <p:cBhvr>
                                        <p:cTn id="101" dur="1" fill="hold">
                                          <p:stCondLst>
                                            <p:cond delay="0"/>
                                          </p:stCondLst>
                                        </p:cTn>
                                        <p:tgtEl>
                                          <p:spTgt spid="54"/>
                                        </p:tgtEl>
                                        <p:attrNameLst>
                                          <p:attrName>style.visibility</p:attrName>
                                        </p:attrNameLst>
                                      </p:cBhvr>
                                      <p:to>
                                        <p:strVal val="visible"/>
                                      </p:to>
                                    </p:set>
                                    <p:animEffect transition="in" filter="fade">
                                      <p:cBhvr>
                                        <p:cTn id="102" dur="500"/>
                                        <p:tgtEl>
                                          <p:spTgt spid="54"/>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136"/>
                                        </p:tgtEl>
                                        <p:attrNameLst>
                                          <p:attrName>style.visibility</p:attrName>
                                        </p:attrNameLst>
                                      </p:cBhvr>
                                      <p:to>
                                        <p:strVal val="visible"/>
                                      </p:to>
                                    </p:set>
                                    <p:animEffect transition="in" filter="fade">
                                      <p:cBhvr>
                                        <p:cTn id="105" dur="500"/>
                                        <p:tgtEl>
                                          <p:spTgt spid="136"/>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246"/>
                                        </p:tgtEl>
                                        <p:attrNameLst>
                                          <p:attrName>style.visibility</p:attrName>
                                        </p:attrNameLst>
                                      </p:cBhvr>
                                      <p:to>
                                        <p:strVal val="visible"/>
                                      </p:to>
                                    </p:set>
                                    <p:animEffect transition="in" filter="fade">
                                      <p:cBhvr>
                                        <p:cTn id="108" dur="500"/>
                                        <p:tgtEl>
                                          <p:spTgt spid="246"/>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nodeType="clickEffect">
                                  <p:stCondLst>
                                    <p:cond delay="0"/>
                                  </p:stCondLst>
                                  <p:childTnLst>
                                    <p:set>
                                      <p:cBhvr>
                                        <p:cTn id="112" dur="1" fill="hold">
                                          <p:stCondLst>
                                            <p:cond delay="0"/>
                                          </p:stCondLst>
                                        </p:cTn>
                                        <p:tgtEl>
                                          <p:spTgt spid="154"/>
                                        </p:tgtEl>
                                        <p:attrNameLst>
                                          <p:attrName>style.visibility</p:attrName>
                                        </p:attrNameLst>
                                      </p:cBhvr>
                                      <p:to>
                                        <p:strVal val="visible"/>
                                      </p:to>
                                    </p:set>
                                    <p:animEffect transition="in" filter="fade">
                                      <p:cBhvr>
                                        <p:cTn id="113" dur="500"/>
                                        <p:tgtEl>
                                          <p:spTgt spid="154"/>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nodeType="clickEffect">
                                  <p:stCondLst>
                                    <p:cond delay="0"/>
                                  </p:stCondLst>
                                  <p:childTnLst>
                                    <p:set>
                                      <p:cBhvr>
                                        <p:cTn id="117" dur="1" fill="hold">
                                          <p:stCondLst>
                                            <p:cond delay="0"/>
                                          </p:stCondLst>
                                        </p:cTn>
                                        <p:tgtEl>
                                          <p:spTgt spid="135"/>
                                        </p:tgtEl>
                                        <p:attrNameLst>
                                          <p:attrName>style.visibility</p:attrName>
                                        </p:attrNameLst>
                                      </p:cBhvr>
                                      <p:to>
                                        <p:strVal val="visible"/>
                                      </p:to>
                                    </p:set>
                                    <p:animEffect transition="in" filter="fade">
                                      <p:cBhvr>
                                        <p:cTn id="118" dur="500"/>
                                        <p:tgtEl>
                                          <p:spTgt spid="135"/>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68"/>
                                        </p:tgtEl>
                                        <p:attrNameLst>
                                          <p:attrName>style.visibility</p:attrName>
                                        </p:attrNameLst>
                                      </p:cBhvr>
                                      <p:to>
                                        <p:strVal val="visible"/>
                                      </p:to>
                                    </p:set>
                                    <p:animEffect transition="in" filter="fade">
                                      <p:cBhvr>
                                        <p:cTn id="121" dur="500"/>
                                        <p:tgtEl>
                                          <p:spTgt spid="68"/>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1" fill="hold" nodeType="clickEffect">
                                  <p:stCondLst>
                                    <p:cond delay="0"/>
                                  </p:stCondLst>
                                  <p:childTnLst>
                                    <p:set>
                                      <p:cBhvr>
                                        <p:cTn id="125" dur="1" fill="hold">
                                          <p:stCondLst>
                                            <p:cond delay="0"/>
                                          </p:stCondLst>
                                        </p:cTn>
                                        <p:tgtEl>
                                          <p:spTgt spid="203"/>
                                        </p:tgtEl>
                                        <p:attrNameLst>
                                          <p:attrName>style.visibility</p:attrName>
                                        </p:attrNameLst>
                                      </p:cBhvr>
                                      <p:to>
                                        <p:strVal val="visible"/>
                                      </p:to>
                                    </p:set>
                                    <p:animEffect transition="in" filter="wipe(up)">
                                      <p:cBhvr>
                                        <p:cTn id="126" dur="500"/>
                                        <p:tgtEl>
                                          <p:spTgt spid="203"/>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2" fill="hold" nodeType="clickEffect">
                                  <p:stCondLst>
                                    <p:cond delay="0"/>
                                  </p:stCondLst>
                                  <p:childTnLst>
                                    <p:set>
                                      <p:cBhvr>
                                        <p:cTn id="130" dur="1" fill="hold">
                                          <p:stCondLst>
                                            <p:cond delay="0"/>
                                          </p:stCondLst>
                                        </p:cTn>
                                        <p:tgtEl>
                                          <p:spTgt spid="245"/>
                                        </p:tgtEl>
                                        <p:attrNameLst>
                                          <p:attrName>style.visibility</p:attrName>
                                        </p:attrNameLst>
                                      </p:cBhvr>
                                      <p:to>
                                        <p:strVal val="visible"/>
                                      </p:to>
                                    </p:set>
                                    <p:animEffect transition="in" filter="wipe(right)">
                                      <p:cBhvr>
                                        <p:cTn id="131" dur="500"/>
                                        <p:tgtEl>
                                          <p:spTgt spid="245"/>
                                        </p:tgtEl>
                                      </p:cBhvr>
                                    </p:animEffect>
                                  </p:childTnLst>
                                </p:cTn>
                              </p:par>
                              <p:par>
                                <p:cTn id="132" presetID="22" presetClass="entr" presetSubtype="2" fill="hold" nodeType="withEffect">
                                  <p:stCondLst>
                                    <p:cond delay="0"/>
                                  </p:stCondLst>
                                  <p:childTnLst>
                                    <p:set>
                                      <p:cBhvr>
                                        <p:cTn id="133" dur="1" fill="hold">
                                          <p:stCondLst>
                                            <p:cond delay="0"/>
                                          </p:stCondLst>
                                        </p:cTn>
                                        <p:tgtEl>
                                          <p:spTgt spid="243"/>
                                        </p:tgtEl>
                                        <p:attrNameLst>
                                          <p:attrName>style.visibility</p:attrName>
                                        </p:attrNameLst>
                                      </p:cBhvr>
                                      <p:to>
                                        <p:strVal val="visible"/>
                                      </p:to>
                                    </p:set>
                                    <p:animEffect transition="in" filter="wipe(right)">
                                      <p:cBhvr>
                                        <p:cTn id="134" dur="500"/>
                                        <p:tgtEl>
                                          <p:spTgt spid="243"/>
                                        </p:tgtEl>
                                      </p:cBhvr>
                                    </p:animEffect>
                                  </p:childTnLst>
                                </p:cTn>
                              </p:par>
                            </p:childTnLst>
                          </p:cTn>
                        </p:par>
                      </p:childTnLst>
                    </p:cTn>
                  </p:par>
                  <p:par>
                    <p:cTn id="135" fill="hold">
                      <p:stCondLst>
                        <p:cond delay="indefinite"/>
                      </p:stCondLst>
                      <p:childTnLst>
                        <p:par>
                          <p:cTn id="136" fill="hold">
                            <p:stCondLst>
                              <p:cond delay="0"/>
                            </p:stCondLst>
                            <p:childTnLst>
                              <p:par>
                                <p:cTn id="137" presetID="10" presetClass="entr" presetSubtype="0" fill="hold" nodeType="clickEffect">
                                  <p:stCondLst>
                                    <p:cond delay="0"/>
                                  </p:stCondLst>
                                  <p:childTnLst>
                                    <p:set>
                                      <p:cBhvr>
                                        <p:cTn id="138" dur="1" fill="hold">
                                          <p:stCondLst>
                                            <p:cond delay="0"/>
                                          </p:stCondLst>
                                        </p:cTn>
                                        <p:tgtEl>
                                          <p:spTgt spid="157"/>
                                        </p:tgtEl>
                                        <p:attrNameLst>
                                          <p:attrName>style.visibility</p:attrName>
                                        </p:attrNameLst>
                                      </p:cBhvr>
                                      <p:to>
                                        <p:strVal val="visible"/>
                                      </p:to>
                                    </p:set>
                                    <p:animEffect transition="in" filter="fade">
                                      <p:cBhvr>
                                        <p:cTn id="139" dur="500"/>
                                        <p:tgtEl>
                                          <p:spTgt spid="157"/>
                                        </p:tgtEl>
                                      </p:cBhvr>
                                    </p:animEffect>
                                  </p:childTnLst>
                                </p:cTn>
                              </p:par>
                            </p:childTnLst>
                          </p:cTn>
                        </p:par>
                      </p:childTnLst>
                    </p:cTn>
                  </p:par>
                  <p:par>
                    <p:cTn id="140" fill="hold">
                      <p:stCondLst>
                        <p:cond delay="indefinite"/>
                      </p:stCondLst>
                      <p:childTnLst>
                        <p:par>
                          <p:cTn id="141" fill="hold">
                            <p:stCondLst>
                              <p:cond delay="0"/>
                            </p:stCondLst>
                            <p:childTnLst>
                              <p:par>
                                <p:cTn id="142" presetID="10" presetClass="entr" presetSubtype="0" fill="hold" nodeType="clickEffect">
                                  <p:stCondLst>
                                    <p:cond delay="0"/>
                                  </p:stCondLst>
                                  <p:childTnLst>
                                    <p:set>
                                      <p:cBhvr>
                                        <p:cTn id="143" dur="1" fill="hold">
                                          <p:stCondLst>
                                            <p:cond delay="0"/>
                                          </p:stCondLst>
                                        </p:cTn>
                                        <p:tgtEl>
                                          <p:spTgt spid="156"/>
                                        </p:tgtEl>
                                        <p:attrNameLst>
                                          <p:attrName>style.visibility</p:attrName>
                                        </p:attrNameLst>
                                      </p:cBhvr>
                                      <p:to>
                                        <p:strVal val="visible"/>
                                      </p:to>
                                    </p:set>
                                    <p:animEffect transition="in" filter="fade">
                                      <p:cBhvr>
                                        <p:cTn id="144" dur="500"/>
                                        <p:tgtEl>
                                          <p:spTgt spid="156"/>
                                        </p:tgtEl>
                                      </p:cBhvr>
                                    </p:animEffect>
                                  </p:childTnLst>
                                </p:cTn>
                              </p:par>
                            </p:childTnLst>
                          </p:cTn>
                        </p:par>
                      </p:childTnLst>
                    </p:cTn>
                  </p:par>
                  <p:par>
                    <p:cTn id="145" fill="hold">
                      <p:stCondLst>
                        <p:cond delay="indefinite"/>
                      </p:stCondLst>
                      <p:childTnLst>
                        <p:par>
                          <p:cTn id="146" fill="hold">
                            <p:stCondLst>
                              <p:cond delay="0"/>
                            </p:stCondLst>
                            <p:childTnLst>
                              <p:par>
                                <p:cTn id="147" presetID="10" presetClass="entr" presetSubtype="0" fill="hold" nodeType="clickEffect">
                                  <p:stCondLst>
                                    <p:cond delay="0"/>
                                  </p:stCondLst>
                                  <p:childTnLst>
                                    <p:set>
                                      <p:cBhvr>
                                        <p:cTn id="148" dur="1" fill="hold">
                                          <p:stCondLst>
                                            <p:cond delay="0"/>
                                          </p:stCondLst>
                                        </p:cTn>
                                        <p:tgtEl>
                                          <p:spTgt spid="155"/>
                                        </p:tgtEl>
                                        <p:attrNameLst>
                                          <p:attrName>style.visibility</p:attrName>
                                        </p:attrNameLst>
                                      </p:cBhvr>
                                      <p:to>
                                        <p:strVal val="visible"/>
                                      </p:to>
                                    </p:set>
                                    <p:animEffect transition="in" filter="fade">
                                      <p:cBhvr>
                                        <p:cTn id="149" dur="500"/>
                                        <p:tgtEl>
                                          <p:spTgt spid="155"/>
                                        </p:tgtEl>
                                      </p:cBhvr>
                                    </p:animEffect>
                                  </p:childTnLst>
                                </p:cTn>
                              </p:par>
                            </p:childTnLst>
                          </p:cTn>
                        </p:par>
                      </p:childTnLst>
                    </p:cTn>
                  </p:par>
                  <p:par>
                    <p:cTn id="150" fill="hold">
                      <p:stCondLst>
                        <p:cond delay="indefinite"/>
                      </p:stCondLst>
                      <p:childTnLst>
                        <p:par>
                          <p:cTn id="151" fill="hold">
                            <p:stCondLst>
                              <p:cond delay="0"/>
                            </p:stCondLst>
                            <p:childTnLst>
                              <p:par>
                                <p:cTn id="152" presetID="10" presetClass="entr" presetSubtype="0" fill="hold" nodeType="clickEffect">
                                  <p:stCondLst>
                                    <p:cond delay="0"/>
                                  </p:stCondLst>
                                  <p:childTnLst>
                                    <p:set>
                                      <p:cBhvr>
                                        <p:cTn id="153" dur="1" fill="hold">
                                          <p:stCondLst>
                                            <p:cond delay="0"/>
                                          </p:stCondLst>
                                        </p:cTn>
                                        <p:tgtEl>
                                          <p:spTgt spid="143"/>
                                        </p:tgtEl>
                                        <p:attrNameLst>
                                          <p:attrName>style.visibility</p:attrName>
                                        </p:attrNameLst>
                                      </p:cBhvr>
                                      <p:to>
                                        <p:strVal val="visible"/>
                                      </p:to>
                                    </p:set>
                                    <p:animEffect transition="in" filter="fade">
                                      <p:cBhvr>
                                        <p:cTn id="154" dur="500"/>
                                        <p:tgtEl>
                                          <p:spTgt spid="143"/>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67"/>
                                        </p:tgtEl>
                                        <p:attrNameLst>
                                          <p:attrName>style.visibility</p:attrName>
                                        </p:attrNameLst>
                                      </p:cBhvr>
                                      <p:to>
                                        <p:strVal val="visible"/>
                                      </p:to>
                                    </p:set>
                                    <p:animEffect transition="in" filter="fade">
                                      <p:cBhvr>
                                        <p:cTn id="157" dur="500"/>
                                        <p:tgtEl>
                                          <p:spTgt spid="67"/>
                                        </p:tgtEl>
                                      </p:cBhvr>
                                    </p:animEffect>
                                  </p:childTnLst>
                                </p:cTn>
                              </p:par>
                            </p:childTnLst>
                          </p:cTn>
                        </p:par>
                      </p:childTnLst>
                    </p:cTn>
                  </p:par>
                  <p:par>
                    <p:cTn id="158" fill="hold">
                      <p:stCondLst>
                        <p:cond delay="indefinite"/>
                      </p:stCondLst>
                      <p:childTnLst>
                        <p:par>
                          <p:cTn id="159" fill="hold">
                            <p:stCondLst>
                              <p:cond delay="0"/>
                            </p:stCondLst>
                            <p:childTnLst>
                              <p:par>
                                <p:cTn id="160" presetID="22" presetClass="entr" presetSubtype="1" fill="hold" nodeType="clickEffect">
                                  <p:stCondLst>
                                    <p:cond delay="0"/>
                                  </p:stCondLst>
                                  <p:childTnLst>
                                    <p:set>
                                      <p:cBhvr>
                                        <p:cTn id="161" dur="1" fill="hold">
                                          <p:stCondLst>
                                            <p:cond delay="0"/>
                                          </p:stCondLst>
                                        </p:cTn>
                                        <p:tgtEl>
                                          <p:spTgt spid="201"/>
                                        </p:tgtEl>
                                        <p:attrNameLst>
                                          <p:attrName>style.visibility</p:attrName>
                                        </p:attrNameLst>
                                      </p:cBhvr>
                                      <p:to>
                                        <p:strVal val="visible"/>
                                      </p:to>
                                    </p:set>
                                    <p:animEffect transition="in" filter="wipe(up)">
                                      <p:cBhvr>
                                        <p:cTn id="162" dur="500"/>
                                        <p:tgtEl>
                                          <p:spTgt spid="201"/>
                                        </p:tgtEl>
                                      </p:cBhvr>
                                    </p:animEffect>
                                  </p:childTnLst>
                                </p:cTn>
                              </p:par>
                            </p:childTnLst>
                          </p:cTn>
                        </p:par>
                      </p:childTnLst>
                    </p:cTn>
                  </p:par>
                  <p:par>
                    <p:cTn id="163" fill="hold">
                      <p:stCondLst>
                        <p:cond delay="indefinite"/>
                      </p:stCondLst>
                      <p:childTnLst>
                        <p:par>
                          <p:cTn id="164" fill="hold">
                            <p:stCondLst>
                              <p:cond delay="0"/>
                            </p:stCondLst>
                            <p:childTnLst>
                              <p:par>
                                <p:cTn id="165" presetID="22" presetClass="entr" presetSubtype="2" fill="hold" nodeType="clickEffect">
                                  <p:stCondLst>
                                    <p:cond delay="0"/>
                                  </p:stCondLst>
                                  <p:childTnLst>
                                    <p:set>
                                      <p:cBhvr>
                                        <p:cTn id="166" dur="1" fill="hold">
                                          <p:stCondLst>
                                            <p:cond delay="0"/>
                                          </p:stCondLst>
                                        </p:cTn>
                                        <p:tgtEl>
                                          <p:spTgt spid="241"/>
                                        </p:tgtEl>
                                        <p:attrNameLst>
                                          <p:attrName>style.visibility</p:attrName>
                                        </p:attrNameLst>
                                      </p:cBhvr>
                                      <p:to>
                                        <p:strVal val="visible"/>
                                      </p:to>
                                    </p:set>
                                    <p:animEffect transition="in" filter="wipe(right)">
                                      <p:cBhvr>
                                        <p:cTn id="167" dur="500"/>
                                        <p:tgtEl>
                                          <p:spTgt spid="241"/>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3"/>
                                        </p:tgtEl>
                                        <p:attrNameLst>
                                          <p:attrName>style.visibility</p:attrName>
                                        </p:attrNameLst>
                                      </p:cBhvr>
                                      <p:to>
                                        <p:strVal val="visible"/>
                                      </p:to>
                                    </p:set>
                                    <p:animEffect transition="in" filter="fade">
                                      <p:cBhvr>
                                        <p:cTn id="17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2" grpId="0" animBg="1"/>
      <p:bldP spid="13" grpId="0" animBg="1"/>
      <p:bldP spid="14" grpId="0" animBg="1"/>
      <p:bldP spid="15" grpId="0" animBg="1"/>
      <p:bldP spid="16" grpId="0" animBg="1"/>
      <p:bldP spid="64" grpId="0" animBg="1"/>
      <p:bldP spid="67" grpId="0" animBg="1"/>
      <p:bldP spid="68" grpId="0" animBg="1"/>
      <p:bldP spid="94" grpId="0" animBg="1"/>
      <p:bldP spid="96" grpId="0" animBg="1"/>
      <p:bldP spid="97" grpId="0" animBg="1"/>
      <p:bldP spid="98" grpId="0" animBg="1"/>
      <p:bldP spid="99" grpId="0" animBg="1"/>
      <p:bldP spid="134" grpId="0" animBg="1"/>
      <p:bldP spid="136" grpId="0" animBg="1"/>
      <p:bldP spid="197" grpId="0"/>
      <p:bldP spid="246"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Opportunity to Leverage	</a:t>
            </a:r>
            <a:endParaRPr lang="en-CA" dirty="0"/>
          </a:p>
        </p:txBody>
      </p:sp>
      <p:sp>
        <p:nvSpPr>
          <p:cNvPr id="3" name="Content Placeholder 2"/>
          <p:cNvSpPr>
            <a:spLocks noGrp="1"/>
          </p:cNvSpPr>
          <p:nvPr>
            <p:ph sz="half" idx="1"/>
          </p:nvPr>
        </p:nvSpPr>
        <p:spPr/>
        <p:txBody>
          <a:bodyPr/>
          <a:lstStyle/>
          <a:p>
            <a:r>
              <a:rPr lang="en-CA" dirty="0" smtClean="0"/>
              <a:t>Eligible Expenses in the PIP Fund</a:t>
            </a:r>
          </a:p>
          <a:p>
            <a:pPr lvl="1"/>
            <a:r>
              <a:rPr lang="en-CA" dirty="0" smtClean="0"/>
              <a:t>Research</a:t>
            </a:r>
          </a:p>
          <a:p>
            <a:pPr lvl="1"/>
            <a:r>
              <a:rPr lang="en-CA" dirty="0" smtClean="0"/>
              <a:t>Tech transfer </a:t>
            </a:r>
          </a:p>
          <a:p>
            <a:pPr lvl="1"/>
            <a:r>
              <a:rPr lang="en-CA" dirty="0" smtClean="0"/>
              <a:t>Training, e.g.</a:t>
            </a:r>
          </a:p>
          <a:p>
            <a:pPr lvl="2"/>
            <a:r>
              <a:rPr lang="en-CA" dirty="0" smtClean="0"/>
              <a:t>Internships</a:t>
            </a:r>
          </a:p>
          <a:p>
            <a:pPr lvl="2"/>
            <a:r>
              <a:rPr lang="en-CA" dirty="0" smtClean="0"/>
              <a:t>Demonstrations</a:t>
            </a:r>
          </a:p>
          <a:p>
            <a:pPr lvl="2"/>
            <a:r>
              <a:rPr lang="en-CA" dirty="0" smtClean="0"/>
              <a:t>Student-led farm</a:t>
            </a:r>
          </a:p>
          <a:p>
            <a:pPr lvl="1"/>
            <a:r>
              <a:rPr lang="en-CA" dirty="0" smtClean="0"/>
              <a:t>Genetic conservation</a:t>
            </a:r>
          </a:p>
          <a:p>
            <a:pPr lvl="1"/>
            <a:r>
              <a:rPr lang="en-CA" dirty="0" smtClean="0"/>
              <a:t>Public education</a:t>
            </a:r>
          </a:p>
          <a:p>
            <a:pPr lvl="1"/>
            <a:r>
              <a:rPr lang="en-CA" dirty="0" smtClean="0"/>
              <a:t>Collaboration</a:t>
            </a:r>
          </a:p>
          <a:p>
            <a:pPr lvl="1"/>
            <a:endParaRPr lang="en-CA" dirty="0" smtClean="0"/>
          </a:p>
          <a:p>
            <a:pPr lvl="1"/>
            <a:endParaRPr lang="en-CA" dirty="0"/>
          </a:p>
        </p:txBody>
      </p:sp>
      <p:sp>
        <p:nvSpPr>
          <p:cNvPr id="4" name="Content Placeholder 3"/>
          <p:cNvSpPr>
            <a:spLocks noGrp="1"/>
          </p:cNvSpPr>
          <p:nvPr>
            <p:ph sz="half" idx="2"/>
          </p:nvPr>
        </p:nvSpPr>
        <p:spPr/>
        <p:txBody>
          <a:bodyPr/>
          <a:lstStyle/>
          <a:p>
            <a:r>
              <a:rPr lang="en-CA" dirty="0"/>
              <a:t>Expenses must align with</a:t>
            </a:r>
          </a:p>
          <a:p>
            <a:pPr lvl="1"/>
            <a:r>
              <a:rPr lang="en-CA" dirty="0"/>
              <a:t>PIP Program priorities</a:t>
            </a:r>
          </a:p>
          <a:p>
            <a:pPr lvl="1"/>
            <a:r>
              <a:rPr lang="en-CA" dirty="0"/>
              <a:t>Funder eligible expenses</a:t>
            </a:r>
          </a:p>
          <a:p>
            <a:pPr lvl="1"/>
            <a:endParaRPr lang="en-CA" dirty="0" smtClean="0"/>
          </a:p>
          <a:p>
            <a:pPr indent="-342900"/>
            <a:r>
              <a:rPr lang="en-CA" sz="2000" dirty="0" smtClean="0"/>
              <a:t>If </a:t>
            </a:r>
            <a:r>
              <a:rPr lang="en-CA" sz="2000" dirty="0"/>
              <a:t>the expense aligns with both, and is an auditable part of the project, it is eligible</a:t>
            </a:r>
          </a:p>
          <a:p>
            <a:endParaRPr lang="en-CA" dirty="0"/>
          </a:p>
        </p:txBody>
      </p:sp>
      <p:sp>
        <p:nvSpPr>
          <p:cNvPr id="6" name="TextBox 5"/>
          <p:cNvSpPr txBox="1"/>
          <p:nvPr/>
        </p:nvSpPr>
        <p:spPr>
          <a:xfrm>
            <a:off x="1468451" y="6240164"/>
            <a:ext cx="9255098" cy="369332"/>
          </a:xfrm>
          <a:prstGeom prst="rect">
            <a:avLst/>
          </a:prstGeom>
          <a:noFill/>
        </p:spPr>
        <p:txBody>
          <a:bodyPr wrap="none" rtlCol="0">
            <a:spAutoFit/>
          </a:bodyPr>
          <a:lstStyle/>
          <a:p>
            <a:pPr algn="ctr"/>
            <a:r>
              <a:rPr lang="en-CA" dirty="0" smtClean="0"/>
              <a:t>NOTE: Don’t forget quota (if applicable) in your applications and budgets as industry in-kind</a:t>
            </a:r>
            <a:endParaRPr lang="en-CA" dirty="0"/>
          </a:p>
        </p:txBody>
      </p:sp>
    </p:spTree>
    <p:extLst>
      <p:ext uri="{BB962C8B-B14F-4D97-AF65-F5344CB8AC3E}">
        <p14:creationId xmlns:p14="http://schemas.microsoft.com/office/powerpoint/2010/main" val="2936740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CA" dirty="0"/>
          </a:p>
        </p:txBody>
      </p:sp>
      <p:sp>
        <p:nvSpPr>
          <p:cNvPr id="3" name="Content Placeholder 2"/>
          <p:cNvSpPr>
            <a:spLocks noGrp="1"/>
          </p:cNvSpPr>
          <p:nvPr>
            <p:ph idx="1"/>
          </p:nvPr>
        </p:nvSpPr>
        <p:spPr/>
        <p:txBody>
          <a:bodyPr/>
          <a:lstStyle/>
          <a:p>
            <a:r>
              <a:rPr lang="en-CA" dirty="0"/>
              <a:t>Any PIP Partner that is conducting a </a:t>
            </a:r>
            <a:r>
              <a:rPr lang="en-CA" dirty="0" smtClean="0"/>
              <a:t>research, </a:t>
            </a:r>
            <a:r>
              <a:rPr lang="en-CA" dirty="0"/>
              <a:t>education or extension project that aligns with the PIP Program is eligible for matching money held in the PIP Fund.</a:t>
            </a:r>
          </a:p>
        </p:txBody>
      </p:sp>
      <p:pic>
        <p:nvPicPr>
          <p:cNvPr id="5" name="Picture 4"/>
          <p:cNvPicPr>
            <a:picLocks noChangeAspect="1"/>
          </p:cNvPicPr>
          <p:nvPr/>
        </p:nvPicPr>
        <p:blipFill>
          <a:blip r:embed="rId2"/>
          <a:stretch>
            <a:fillRect/>
          </a:stretch>
        </p:blipFill>
        <p:spPr>
          <a:xfrm>
            <a:off x="3324703" y="3458994"/>
            <a:ext cx="5542592" cy="3117708"/>
          </a:xfrm>
          <a:prstGeom prst="rect">
            <a:avLst/>
          </a:prstGeom>
        </p:spPr>
      </p:pic>
    </p:spTree>
    <p:extLst>
      <p:ext uri="{BB962C8B-B14F-4D97-AF65-F5344CB8AC3E}">
        <p14:creationId xmlns:p14="http://schemas.microsoft.com/office/powerpoint/2010/main" val="38931748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the PIP Fund Matching Program </a:t>
            </a:r>
            <a:r>
              <a:rPr lang="en-US" dirty="0" smtClean="0"/>
              <a:t>IS</a:t>
            </a:r>
            <a:endParaRPr lang="en-CA" dirty="0"/>
          </a:p>
        </p:txBody>
      </p:sp>
      <p:sp>
        <p:nvSpPr>
          <p:cNvPr id="3" name="Content Placeholder 2"/>
          <p:cNvSpPr>
            <a:spLocks noGrp="1"/>
          </p:cNvSpPr>
          <p:nvPr>
            <p:ph idx="1"/>
          </p:nvPr>
        </p:nvSpPr>
        <p:spPr/>
        <p:txBody>
          <a:bodyPr>
            <a:normAutofit/>
          </a:bodyPr>
          <a:lstStyle/>
          <a:p>
            <a:pPr marL="914400" lvl="1" indent="-457200">
              <a:spcAft>
                <a:spcPts val="600"/>
              </a:spcAft>
              <a:buFont typeface="+mj-lt"/>
              <a:buAutoNum type="arabicPeriod"/>
            </a:pPr>
            <a:r>
              <a:rPr lang="en-US" dirty="0" smtClean="0"/>
              <a:t>Demonstrated </a:t>
            </a:r>
            <a:r>
              <a:rPr lang="en-US" dirty="0"/>
              <a:t>industry cash support for </a:t>
            </a:r>
            <a:r>
              <a:rPr lang="en-US" dirty="0" smtClean="0"/>
              <a:t>University of Alberta Poultry Unit HR resources that allow poultry </a:t>
            </a:r>
            <a:r>
              <a:rPr lang="en-US" dirty="0"/>
              <a:t>research projects to proceed. </a:t>
            </a:r>
            <a:endParaRPr lang="en-US" dirty="0" smtClean="0"/>
          </a:p>
          <a:p>
            <a:pPr lvl="2">
              <a:spcAft>
                <a:spcPts val="600"/>
              </a:spcAft>
            </a:pPr>
            <a:r>
              <a:rPr lang="en-US" dirty="0" smtClean="0"/>
              <a:t>You </a:t>
            </a:r>
            <a:r>
              <a:rPr lang="en-US" dirty="0"/>
              <a:t>can demonstrate (in an auditable way) to other funders that the poultry industry (via PIP) supports your specific project with </a:t>
            </a:r>
            <a:r>
              <a:rPr lang="en-US" dirty="0" smtClean="0"/>
              <a:t>cash.</a:t>
            </a:r>
            <a:endParaRPr lang="en-CA" dirty="0"/>
          </a:p>
          <a:p>
            <a:pPr marL="914400" lvl="1" indent="-457200">
              <a:spcAft>
                <a:spcPts val="600"/>
              </a:spcAft>
              <a:buFont typeface="+mj-lt"/>
              <a:buAutoNum type="arabicPeriod"/>
            </a:pPr>
            <a:r>
              <a:rPr lang="en-US" dirty="0" smtClean="0"/>
              <a:t>Cash resources </a:t>
            </a:r>
            <a:r>
              <a:rPr lang="en-US" dirty="0"/>
              <a:t>for projects related to the PIP Program such as </a:t>
            </a:r>
            <a:endParaRPr lang="en-CA" dirty="0"/>
          </a:p>
          <a:p>
            <a:pPr lvl="2">
              <a:spcAft>
                <a:spcPts val="600"/>
              </a:spcAft>
            </a:pPr>
            <a:r>
              <a:rPr lang="en-US" dirty="0"/>
              <a:t>Tech transfer, commercialization, and communication</a:t>
            </a:r>
            <a:endParaRPr lang="en-CA" dirty="0"/>
          </a:p>
          <a:p>
            <a:pPr lvl="2">
              <a:spcAft>
                <a:spcPts val="600"/>
              </a:spcAft>
            </a:pPr>
            <a:r>
              <a:rPr lang="en-US" dirty="0"/>
              <a:t>Collaboration</a:t>
            </a:r>
            <a:endParaRPr lang="en-CA" dirty="0"/>
          </a:p>
          <a:p>
            <a:pPr lvl="2">
              <a:spcAft>
                <a:spcPts val="600"/>
              </a:spcAft>
            </a:pPr>
            <a:r>
              <a:rPr lang="en-US" dirty="0"/>
              <a:t>HQP training</a:t>
            </a:r>
            <a:endParaRPr lang="en-CA" dirty="0"/>
          </a:p>
          <a:p>
            <a:pPr lvl="2">
              <a:spcAft>
                <a:spcPts val="600"/>
              </a:spcAft>
            </a:pPr>
            <a:r>
              <a:rPr lang="en-US" dirty="0"/>
              <a:t>Heritage </a:t>
            </a:r>
            <a:r>
              <a:rPr lang="en-US" dirty="0" smtClean="0"/>
              <a:t>genetics</a:t>
            </a:r>
            <a:endParaRPr lang="en-CA" dirty="0"/>
          </a:p>
          <a:p>
            <a:pPr indent="-342900" algn="r"/>
            <a:r>
              <a:rPr lang="en-US" sz="2000" dirty="0" smtClean="0"/>
              <a:t>some </a:t>
            </a:r>
            <a:r>
              <a:rPr lang="en-US" sz="2000" dirty="0"/>
              <a:t>specific examples could include internships, video production, travel, etc.</a:t>
            </a:r>
            <a:endParaRPr lang="en-CA" sz="2000" dirty="0"/>
          </a:p>
          <a:p>
            <a:endParaRPr lang="en-CA" dirty="0"/>
          </a:p>
        </p:txBody>
      </p:sp>
      <p:sp>
        <p:nvSpPr>
          <p:cNvPr id="4" name="Rectangle 3"/>
          <p:cNvSpPr/>
          <p:nvPr/>
        </p:nvSpPr>
        <p:spPr>
          <a:xfrm rot="16200000">
            <a:off x="-529630" y="3244334"/>
            <a:ext cx="1428596" cy="369332"/>
          </a:xfrm>
          <a:prstGeom prst="rect">
            <a:avLst/>
          </a:prstGeom>
        </p:spPr>
        <p:txBody>
          <a:bodyPr wrap="none">
            <a:spAutoFit/>
          </a:bodyPr>
          <a:lstStyle/>
          <a:p>
            <a:r>
              <a:rPr lang="en-US" b="1" dirty="0" smtClean="0">
                <a:solidFill>
                  <a:schemeClr val="tx2"/>
                </a:solidFill>
              </a:rPr>
              <a:t>Revisiting…</a:t>
            </a:r>
            <a:endParaRPr lang="en-CA" b="1" dirty="0">
              <a:solidFill>
                <a:schemeClr val="tx2"/>
              </a:solidFill>
            </a:endParaRPr>
          </a:p>
        </p:txBody>
      </p:sp>
    </p:spTree>
    <p:extLst>
      <p:ext uri="{BB962C8B-B14F-4D97-AF65-F5344CB8AC3E}">
        <p14:creationId xmlns:p14="http://schemas.microsoft.com/office/powerpoint/2010/main" val="3230176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the PIP Fund Matching Program </a:t>
            </a:r>
            <a:r>
              <a:rPr lang="en-US" dirty="0" smtClean="0"/>
              <a:t>IS NOT</a:t>
            </a:r>
            <a:endParaRPr lang="en-CA" dirty="0"/>
          </a:p>
        </p:txBody>
      </p:sp>
      <p:sp>
        <p:nvSpPr>
          <p:cNvPr id="3" name="Content Placeholder 2"/>
          <p:cNvSpPr>
            <a:spLocks noGrp="1"/>
          </p:cNvSpPr>
          <p:nvPr>
            <p:ph idx="1"/>
          </p:nvPr>
        </p:nvSpPr>
        <p:spPr/>
        <p:txBody>
          <a:bodyPr>
            <a:normAutofit/>
          </a:bodyPr>
          <a:lstStyle/>
          <a:p>
            <a:pPr lvl="1"/>
            <a:r>
              <a:rPr lang="en-US" dirty="0" smtClean="0"/>
              <a:t>A </a:t>
            </a:r>
            <a:r>
              <a:rPr lang="en-US" dirty="0"/>
              <a:t>PIP-supported technician to run your project.</a:t>
            </a:r>
            <a:endParaRPr lang="en-CA" dirty="0"/>
          </a:p>
          <a:p>
            <a:pPr marL="914400" lvl="2" indent="0">
              <a:buNone/>
            </a:pPr>
            <a:r>
              <a:rPr lang="en-US" dirty="0"/>
              <a:t>You do not actually get your own technician. The PIP technicians support all poultry research at the University of Alberta, including that described in your project. </a:t>
            </a:r>
            <a:endParaRPr lang="en-US" dirty="0" smtClean="0"/>
          </a:p>
          <a:p>
            <a:pPr lvl="2"/>
            <a:endParaRPr lang="en-US" dirty="0"/>
          </a:p>
          <a:p>
            <a:pPr lvl="2"/>
            <a:endParaRPr lang="en-CA" dirty="0"/>
          </a:p>
          <a:p>
            <a:pPr indent="-342900" algn="ctr"/>
            <a:r>
              <a:rPr lang="en-US" sz="2000" dirty="0" smtClean="0"/>
              <a:t>NOTE </a:t>
            </a:r>
            <a:r>
              <a:rPr lang="en-US" sz="2000" dirty="0"/>
              <a:t>that if the PIP did not support the 2 poultry unit technicians, you would need to hire positions yourself to keep the poultry unit running.</a:t>
            </a:r>
            <a:endParaRPr lang="en-CA" sz="2000" dirty="0"/>
          </a:p>
          <a:p>
            <a:endParaRPr lang="en-CA" dirty="0"/>
          </a:p>
        </p:txBody>
      </p:sp>
      <p:sp>
        <p:nvSpPr>
          <p:cNvPr id="4" name="Rectangle 3"/>
          <p:cNvSpPr/>
          <p:nvPr/>
        </p:nvSpPr>
        <p:spPr>
          <a:xfrm rot="16200000">
            <a:off x="-529630" y="3244334"/>
            <a:ext cx="1428596" cy="369332"/>
          </a:xfrm>
          <a:prstGeom prst="rect">
            <a:avLst/>
          </a:prstGeom>
        </p:spPr>
        <p:txBody>
          <a:bodyPr wrap="none">
            <a:spAutoFit/>
          </a:bodyPr>
          <a:lstStyle/>
          <a:p>
            <a:r>
              <a:rPr lang="en-US" b="1" dirty="0" smtClean="0">
                <a:solidFill>
                  <a:schemeClr val="tx2"/>
                </a:solidFill>
              </a:rPr>
              <a:t>Revisiting…</a:t>
            </a:r>
            <a:endParaRPr lang="en-CA" b="1" dirty="0">
              <a:solidFill>
                <a:schemeClr val="tx2"/>
              </a:solidFill>
            </a:endParaRPr>
          </a:p>
        </p:txBody>
      </p:sp>
    </p:spTree>
    <p:extLst>
      <p:ext uri="{BB962C8B-B14F-4D97-AF65-F5344CB8AC3E}">
        <p14:creationId xmlns:p14="http://schemas.microsoft.com/office/powerpoint/2010/main" val="889648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 to Applicant (Project PI)</a:t>
            </a:r>
            <a:endParaRPr lang="en-CA" dirty="0"/>
          </a:p>
        </p:txBody>
      </p:sp>
      <p:sp>
        <p:nvSpPr>
          <p:cNvPr id="3" name="Content Placeholder 2"/>
          <p:cNvSpPr>
            <a:spLocks noGrp="1"/>
          </p:cNvSpPr>
          <p:nvPr>
            <p:ph idx="1"/>
          </p:nvPr>
        </p:nvSpPr>
        <p:spPr/>
        <p:txBody>
          <a:bodyPr>
            <a:normAutofit fontScale="77500" lnSpcReduction="20000"/>
          </a:bodyPr>
          <a:lstStyle/>
          <a:p>
            <a:pPr indent="-342900">
              <a:lnSpc>
                <a:spcPct val="120000"/>
              </a:lnSpc>
              <a:spcAft>
                <a:spcPts val="600"/>
              </a:spcAft>
            </a:pPr>
            <a:r>
              <a:rPr lang="en-CA" dirty="0" smtClean="0"/>
              <a:t>Think </a:t>
            </a:r>
            <a:r>
              <a:rPr lang="en-CA" dirty="0"/>
              <a:t>of the project’s budget as the total list of resources required for a project.</a:t>
            </a:r>
          </a:p>
          <a:p>
            <a:pPr lvl="1">
              <a:lnSpc>
                <a:spcPct val="120000"/>
              </a:lnSpc>
              <a:spcAft>
                <a:spcPts val="600"/>
              </a:spcAft>
            </a:pPr>
            <a:r>
              <a:rPr lang="en-CA" dirty="0"/>
              <a:t>PIP technicians </a:t>
            </a:r>
            <a:r>
              <a:rPr lang="en-CA" dirty="0" smtClean="0"/>
              <a:t>are </a:t>
            </a:r>
            <a:r>
              <a:rPr lang="en-CA" dirty="0"/>
              <a:t>one of the resources required to complete </a:t>
            </a:r>
            <a:r>
              <a:rPr lang="en-CA" dirty="0" smtClean="0"/>
              <a:t>research projects. They a.o.</a:t>
            </a:r>
          </a:p>
          <a:p>
            <a:pPr lvl="2">
              <a:lnSpc>
                <a:spcPct val="120000"/>
              </a:lnSpc>
              <a:spcAft>
                <a:spcPts val="600"/>
              </a:spcAft>
            </a:pPr>
            <a:r>
              <a:rPr lang="en-CA" dirty="0" smtClean="0"/>
              <a:t>Feed birds </a:t>
            </a:r>
          </a:p>
          <a:p>
            <a:pPr lvl="2">
              <a:lnSpc>
                <a:spcPct val="120000"/>
              </a:lnSpc>
              <a:spcAft>
                <a:spcPts val="600"/>
              </a:spcAft>
            </a:pPr>
            <a:r>
              <a:rPr lang="en-CA" dirty="0" smtClean="0"/>
              <a:t>Monitor birds and environmental conditions</a:t>
            </a:r>
            <a:endParaRPr lang="en-CA" dirty="0"/>
          </a:p>
          <a:p>
            <a:pPr lvl="2">
              <a:lnSpc>
                <a:spcPct val="120000"/>
              </a:lnSpc>
              <a:spcAft>
                <a:spcPts val="600"/>
              </a:spcAft>
            </a:pPr>
            <a:r>
              <a:rPr lang="en-CA" dirty="0"/>
              <a:t>Provide instrumentation support</a:t>
            </a:r>
          </a:p>
          <a:p>
            <a:pPr lvl="2">
              <a:lnSpc>
                <a:spcPct val="120000"/>
              </a:lnSpc>
              <a:spcAft>
                <a:spcPts val="600"/>
              </a:spcAft>
            </a:pPr>
            <a:r>
              <a:rPr lang="en-CA" dirty="0" smtClean="0"/>
              <a:t>Prepare, clean, and sanitize facilities</a:t>
            </a:r>
          </a:p>
          <a:p>
            <a:pPr lvl="2">
              <a:lnSpc>
                <a:spcPct val="120000"/>
              </a:lnSpc>
              <a:spcAft>
                <a:spcPts val="600"/>
              </a:spcAft>
            </a:pPr>
            <a:r>
              <a:rPr lang="en-CA" dirty="0" smtClean="0"/>
              <a:t>Manage pests</a:t>
            </a:r>
            <a:endParaRPr lang="en-CA" dirty="0"/>
          </a:p>
          <a:p>
            <a:pPr lvl="2">
              <a:lnSpc>
                <a:spcPct val="120000"/>
              </a:lnSpc>
              <a:spcAft>
                <a:spcPts val="600"/>
              </a:spcAft>
            </a:pPr>
            <a:r>
              <a:rPr lang="en-CA" dirty="0" smtClean="0"/>
              <a:t>Keep </a:t>
            </a:r>
            <a:r>
              <a:rPr lang="en-CA" dirty="0"/>
              <a:t>records</a:t>
            </a:r>
          </a:p>
          <a:p>
            <a:pPr lvl="1">
              <a:lnSpc>
                <a:spcPct val="120000"/>
              </a:lnSpc>
              <a:spcAft>
                <a:spcPts val="600"/>
              </a:spcAft>
            </a:pPr>
            <a:r>
              <a:rPr lang="en-CA" dirty="0" smtClean="0"/>
              <a:t>Though </a:t>
            </a:r>
            <a:r>
              <a:rPr lang="en-CA" dirty="0"/>
              <a:t>necessary, </a:t>
            </a:r>
            <a:r>
              <a:rPr lang="en-CA" dirty="0" smtClean="0"/>
              <a:t>these costs have </a:t>
            </a:r>
            <a:r>
              <a:rPr lang="en-CA" dirty="0"/>
              <a:t>usually not been included in research budgets. </a:t>
            </a:r>
          </a:p>
          <a:p>
            <a:pPr lvl="1">
              <a:lnSpc>
                <a:spcPct val="120000"/>
              </a:lnSpc>
              <a:spcAft>
                <a:spcPts val="600"/>
              </a:spcAft>
            </a:pPr>
            <a:r>
              <a:rPr lang="en-CA" dirty="0" smtClean="0"/>
              <a:t>If the </a:t>
            </a:r>
            <a:r>
              <a:rPr lang="en-CA" dirty="0"/>
              <a:t>scope </a:t>
            </a:r>
            <a:r>
              <a:rPr lang="en-CA" dirty="0" smtClean="0"/>
              <a:t>of a project includes </a:t>
            </a:r>
            <a:r>
              <a:rPr lang="en-CA" dirty="0"/>
              <a:t>PIP technicians, support for PIP technicians is as legitimate an expense as a graduate student stipend.</a:t>
            </a:r>
          </a:p>
          <a:p>
            <a:pPr>
              <a:lnSpc>
                <a:spcPct val="120000"/>
              </a:lnSpc>
              <a:spcAft>
                <a:spcPts val="600"/>
              </a:spcAft>
            </a:pPr>
            <a:r>
              <a:rPr lang="en-CA" dirty="0"/>
              <a:t>So what? PIP support is a way to show real cash support </a:t>
            </a:r>
            <a:r>
              <a:rPr lang="en-CA" dirty="0" smtClean="0"/>
              <a:t>in </a:t>
            </a:r>
            <a:r>
              <a:rPr lang="en-CA" dirty="0"/>
              <a:t>your </a:t>
            </a:r>
            <a:r>
              <a:rPr lang="en-CA" dirty="0" smtClean="0"/>
              <a:t>project budget</a:t>
            </a:r>
            <a:r>
              <a:rPr lang="en-CA" dirty="0"/>
              <a:t>. </a:t>
            </a:r>
          </a:p>
          <a:p>
            <a:pPr lvl="1">
              <a:lnSpc>
                <a:spcPct val="120000"/>
              </a:lnSpc>
              <a:spcAft>
                <a:spcPts val="600"/>
              </a:spcAft>
            </a:pPr>
            <a:r>
              <a:rPr lang="en-CA" i="1" dirty="0"/>
              <a:t>If the cost of the PIP technician is 1/3 of your budget, you can demonstrate that industry is already supporting 33% of your project expenses with cash.</a:t>
            </a:r>
            <a:endParaRPr lang="en-CA" dirty="0"/>
          </a:p>
        </p:txBody>
      </p:sp>
    </p:spTree>
    <p:extLst>
      <p:ext uri="{BB962C8B-B14F-4D97-AF65-F5344CB8AC3E}">
        <p14:creationId xmlns:p14="http://schemas.microsoft.com/office/powerpoint/2010/main" val="3854797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Available for Matching</a:t>
            </a:r>
            <a:endParaRPr lang="en-CA" dirty="0"/>
          </a:p>
        </p:txBody>
      </p:sp>
      <p:sp>
        <p:nvSpPr>
          <p:cNvPr id="3" name="Content Placeholder 2"/>
          <p:cNvSpPr>
            <a:spLocks noGrp="1"/>
          </p:cNvSpPr>
          <p:nvPr>
            <p:ph idx="1"/>
          </p:nvPr>
        </p:nvSpPr>
        <p:spPr/>
        <p:txBody>
          <a:bodyPr>
            <a:normAutofit fontScale="92500" lnSpcReduction="20000"/>
          </a:bodyPr>
          <a:lstStyle/>
          <a:p>
            <a:pPr marL="514350" indent="-514350">
              <a:lnSpc>
                <a:spcPct val="120000"/>
              </a:lnSpc>
              <a:spcAft>
                <a:spcPts val="600"/>
              </a:spcAft>
              <a:buFont typeface="+mj-lt"/>
              <a:buAutoNum type="arabicPeriod"/>
            </a:pPr>
            <a:r>
              <a:rPr lang="en-US" dirty="0"/>
              <a:t>PIP </a:t>
            </a:r>
            <a:r>
              <a:rPr lang="en-US" dirty="0" smtClean="0"/>
              <a:t>technicians</a:t>
            </a:r>
            <a:endParaRPr lang="en-US" dirty="0"/>
          </a:p>
          <a:p>
            <a:pPr lvl="1">
              <a:lnSpc>
                <a:spcPct val="120000"/>
              </a:lnSpc>
              <a:spcAft>
                <a:spcPts val="600"/>
              </a:spcAft>
            </a:pPr>
            <a:r>
              <a:rPr lang="en-US" dirty="0" smtClean="0"/>
              <a:t>The </a:t>
            </a:r>
            <a:r>
              <a:rPr lang="en-US" dirty="0"/>
              <a:t>primary benefit to you as a </a:t>
            </a:r>
            <a:r>
              <a:rPr lang="en-US" dirty="0" smtClean="0"/>
              <a:t>researcher applying </a:t>
            </a:r>
            <a:r>
              <a:rPr lang="en-US" dirty="0"/>
              <a:t>to this program is to demonstrate industry cash support for your project. </a:t>
            </a:r>
            <a:r>
              <a:rPr lang="en-US" dirty="0" smtClean="0"/>
              <a:t>The </a:t>
            </a:r>
            <a:r>
              <a:rPr lang="en-US" dirty="0" smtClean="0"/>
              <a:t>Project PI </a:t>
            </a:r>
            <a:r>
              <a:rPr lang="en-US" dirty="0" smtClean="0"/>
              <a:t>must</a:t>
            </a:r>
            <a:endParaRPr lang="en-US" dirty="0"/>
          </a:p>
          <a:p>
            <a:pPr lvl="2">
              <a:lnSpc>
                <a:spcPct val="120000"/>
              </a:lnSpc>
              <a:spcAft>
                <a:spcPts val="600"/>
              </a:spcAft>
            </a:pPr>
            <a:r>
              <a:rPr lang="en-US" dirty="0" smtClean="0"/>
              <a:t>Include </a:t>
            </a:r>
            <a:r>
              <a:rPr lang="en-US" dirty="0"/>
              <a:t>a realistic PIP technician cost in their proposal (see Table 1)</a:t>
            </a:r>
          </a:p>
          <a:p>
            <a:pPr lvl="2">
              <a:lnSpc>
                <a:spcPct val="120000"/>
              </a:lnSpc>
              <a:spcAft>
                <a:spcPts val="600"/>
              </a:spcAft>
            </a:pPr>
            <a:r>
              <a:rPr lang="en-US" dirty="0" smtClean="0"/>
              <a:t>Pay the PIP </a:t>
            </a:r>
            <a:r>
              <a:rPr lang="en-US" dirty="0"/>
              <a:t>technician(s) </a:t>
            </a:r>
            <a:r>
              <a:rPr lang="en-US" dirty="0" smtClean="0"/>
              <a:t>from the </a:t>
            </a:r>
            <a:r>
              <a:rPr lang="en-US" dirty="0" smtClean="0"/>
              <a:t>sub-grant speed code. This speed code links </a:t>
            </a:r>
            <a:r>
              <a:rPr lang="en-US" dirty="0"/>
              <a:t>the </a:t>
            </a:r>
            <a:r>
              <a:rPr lang="en-US" dirty="0" smtClean="0"/>
              <a:t>cost of the PIP </a:t>
            </a:r>
            <a:r>
              <a:rPr lang="en-US" dirty="0"/>
              <a:t>technician expense to the PI’s project.</a:t>
            </a:r>
          </a:p>
          <a:p>
            <a:pPr lvl="2">
              <a:lnSpc>
                <a:spcPct val="120000"/>
              </a:lnSpc>
              <a:spcAft>
                <a:spcPts val="600"/>
              </a:spcAft>
            </a:pPr>
            <a:r>
              <a:rPr lang="en-US" dirty="0" smtClean="0"/>
              <a:t>NOT </a:t>
            </a:r>
            <a:r>
              <a:rPr lang="en-US" dirty="0"/>
              <a:t>manage the work of the PIP technicians</a:t>
            </a:r>
          </a:p>
          <a:p>
            <a:pPr marL="514350" indent="-514350">
              <a:lnSpc>
                <a:spcPct val="120000"/>
              </a:lnSpc>
              <a:spcAft>
                <a:spcPts val="600"/>
              </a:spcAft>
              <a:buFont typeface="+mj-lt"/>
              <a:buAutoNum type="arabicPeriod"/>
            </a:pPr>
            <a:r>
              <a:rPr lang="en-US" dirty="0" smtClean="0"/>
              <a:t>Cash </a:t>
            </a:r>
            <a:r>
              <a:rPr lang="en-US" dirty="0"/>
              <a:t>resources for PIP strategic </a:t>
            </a:r>
            <a:r>
              <a:rPr lang="en-US" dirty="0" smtClean="0"/>
              <a:t>initiatives</a:t>
            </a:r>
            <a:endParaRPr lang="en-US" dirty="0"/>
          </a:p>
          <a:p>
            <a:pPr lvl="1">
              <a:lnSpc>
                <a:spcPct val="120000"/>
              </a:lnSpc>
              <a:spcAft>
                <a:spcPts val="600"/>
              </a:spcAft>
            </a:pPr>
            <a:r>
              <a:rPr lang="en-US" dirty="0"/>
              <a:t>Cash is also available to support project expenses, including but not limited to education, mentoring, collaboration, technology transfer, and commercialization projects (see Table 1). </a:t>
            </a:r>
            <a:r>
              <a:rPr lang="en-US" dirty="0" smtClean="0"/>
              <a:t>Cash awards will </a:t>
            </a:r>
            <a:r>
              <a:rPr lang="en-US" dirty="0"/>
              <a:t>also be sub-granted from the PIP Fund. </a:t>
            </a:r>
            <a:endParaRPr lang="en-US" dirty="0" smtClean="0"/>
          </a:p>
          <a:p>
            <a:pPr lvl="1">
              <a:lnSpc>
                <a:spcPct val="120000"/>
              </a:lnSpc>
              <a:spcAft>
                <a:spcPts val="600"/>
              </a:spcAft>
            </a:pPr>
            <a:r>
              <a:rPr lang="en-US" dirty="0" smtClean="0"/>
              <a:t>The </a:t>
            </a:r>
            <a:r>
              <a:rPr lang="en-US" dirty="0"/>
              <a:t>cash must be spent on approved activities, supplies, or services</a:t>
            </a:r>
            <a:r>
              <a:rPr lang="en-US" dirty="0" smtClean="0"/>
              <a:t>.</a:t>
            </a:r>
            <a:endParaRPr lang="en-US" dirty="0"/>
          </a:p>
        </p:txBody>
      </p:sp>
    </p:spTree>
    <p:extLst>
      <p:ext uri="{BB962C8B-B14F-4D97-AF65-F5344CB8AC3E}">
        <p14:creationId xmlns:p14="http://schemas.microsoft.com/office/powerpoint/2010/main" val="337116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Introduction</a:t>
            </a:r>
          </a:p>
        </p:txBody>
      </p:sp>
      <p:sp>
        <p:nvSpPr>
          <p:cNvPr id="3" name="Content Placeholder 2"/>
          <p:cNvSpPr>
            <a:spLocks noGrp="1"/>
          </p:cNvSpPr>
          <p:nvPr>
            <p:ph idx="1"/>
          </p:nvPr>
        </p:nvSpPr>
        <p:spPr/>
        <p:txBody>
          <a:bodyPr/>
          <a:lstStyle/>
          <a:p>
            <a:r>
              <a:rPr lang="en-CA" dirty="0" smtClean="0"/>
              <a:t>Available </a:t>
            </a:r>
            <a:r>
              <a:rPr lang="en-CA" dirty="0"/>
              <a:t>resources</a:t>
            </a:r>
          </a:p>
          <a:p>
            <a:pPr lvl="1"/>
            <a:r>
              <a:rPr lang="en-CA" dirty="0" smtClean="0"/>
              <a:t>The PIP Agreement</a:t>
            </a:r>
          </a:p>
          <a:p>
            <a:pPr lvl="1"/>
            <a:r>
              <a:rPr lang="en-CA" dirty="0" smtClean="0"/>
              <a:t>Leveraging </a:t>
            </a:r>
            <a:r>
              <a:rPr lang="en-CA" dirty="0"/>
              <a:t>Guidelines (Exhibit D)</a:t>
            </a:r>
          </a:p>
          <a:p>
            <a:pPr lvl="1"/>
            <a:r>
              <a:rPr lang="en-CA" dirty="0" smtClean="0"/>
              <a:t>Call for Applications</a:t>
            </a:r>
          </a:p>
          <a:p>
            <a:pPr lvl="1"/>
            <a:r>
              <a:rPr lang="en-CA" dirty="0" smtClean="0"/>
              <a:t>Leveraging Committee TOR</a:t>
            </a:r>
          </a:p>
          <a:p>
            <a:pPr lvl="1"/>
            <a:r>
              <a:rPr lang="en-CA" dirty="0" smtClean="0"/>
              <a:t>Application form</a:t>
            </a:r>
          </a:p>
          <a:p>
            <a:endParaRPr lang="en-CA" dirty="0"/>
          </a:p>
        </p:txBody>
      </p:sp>
    </p:spTree>
    <p:extLst>
      <p:ext uri="{BB962C8B-B14F-4D97-AF65-F5344CB8AC3E}">
        <p14:creationId xmlns:p14="http://schemas.microsoft.com/office/powerpoint/2010/main" val="18503019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1. PIP Resources for Matching</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55302804"/>
              </p:ext>
            </p:extLst>
          </p:nvPr>
        </p:nvGraphicFramePr>
        <p:xfrm>
          <a:off x="351365" y="2361002"/>
          <a:ext cx="11489271" cy="2666942"/>
        </p:xfrm>
        <a:graphic>
          <a:graphicData uri="http://schemas.openxmlformats.org/drawingml/2006/table">
            <a:tbl>
              <a:tblPr firstRow="1" firstCol="1" bandRow="1">
                <a:tableStyleId>{125E5076-3810-47DD-B79F-674D7AD40C01}</a:tableStyleId>
              </a:tblPr>
              <a:tblGrid>
                <a:gridCol w="3499485">
                  <a:extLst>
                    <a:ext uri="{9D8B030D-6E8A-4147-A177-3AD203B41FA5}">
                      <a16:colId xmlns:a16="http://schemas.microsoft.com/office/drawing/2014/main" val="1310232716"/>
                    </a:ext>
                  </a:extLst>
                </a:gridCol>
                <a:gridCol w="1826895">
                  <a:extLst>
                    <a:ext uri="{9D8B030D-6E8A-4147-A177-3AD203B41FA5}">
                      <a16:colId xmlns:a16="http://schemas.microsoft.com/office/drawing/2014/main" val="3725880350"/>
                    </a:ext>
                  </a:extLst>
                </a:gridCol>
                <a:gridCol w="1283335">
                  <a:extLst>
                    <a:ext uri="{9D8B030D-6E8A-4147-A177-3AD203B41FA5}">
                      <a16:colId xmlns:a16="http://schemas.microsoft.com/office/drawing/2014/main" val="3326239813"/>
                    </a:ext>
                  </a:extLst>
                </a:gridCol>
                <a:gridCol w="1219889">
                  <a:extLst>
                    <a:ext uri="{9D8B030D-6E8A-4147-A177-3AD203B41FA5}">
                      <a16:colId xmlns:a16="http://schemas.microsoft.com/office/drawing/2014/main" val="4268184960"/>
                    </a:ext>
                  </a:extLst>
                </a:gridCol>
                <a:gridCol w="1219889">
                  <a:extLst>
                    <a:ext uri="{9D8B030D-6E8A-4147-A177-3AD203B41FA5}">
                      <a16:colId xmlns:a16="http://schemas.microsoft.com/office/drawing/2014/main" val="1649059688"/>
                    </a:ext>
                  </a:extLst>
                </a:gridCol>
                <a:gridCol w="1219889">
                  <a:extLst>
                    <a:ext uri="{9D8B030D-6E8A-4147-A177-3AD203B41FA5}">
                      <a16:colId xmlns:a16="http://schemas.microsoft.com/office/drawing/2014/main" val="386799761"/>
                    </a:ext>
                  </a:extLst>
                </a:gridCol>
                <a:gridCol w="1219889">
                  <a:extLst>
                    <a:ext uri="{9D8B030D-6E8A-4147-A177-3AD203B41FA5}">
                      <a16:colId xmlns:a16="http://schemas.microsoft.com/office/drawing/2014/main" val="2022689545"/>
                    </a:ext>
                  </a:extLst>
                </a:gridCol>
              </a:tblGrid>
              <a:tr h="518354">
                <a:tc>
                  <a:txBody>
                    <a:bodyPr/>
                    <a:lstStyle/>
                    <a:p>
                      <a:pPr>
                        <a:lnSpc>
                          <a:spcPct val="100000"/>
                        </a:lnSpc>
                        <a:spcAft>
                          <a:spcPts val="600"/>
                        </a:spcAft>
                      </a:pPr>
                      <a:r>
                        <a:rPr lang="en-US" sz="1800" dirty="0">
                          <a:effectLst/>
                        </a:rPr>
                        <a:t> </a:t>
                      </a:r>
                      <a:endParaRPr lang="en-CA"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600"/>
                        </a:spcAft>
                      </a:pPr>
                      <a:r>
                        <a:rPr lang="en-US" sz="1800" dirty="0">
                          <a:effectLst/>
                        </a:rPr>
                        <a:t> </a:t>
                      </a:r>
                      <a:endParaRPr lang="en-CA"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600"/>
                        </a:spcAft>
                      </a:pPr>
                      <a:r>
                        <a:rPr lang="en-US" sz="1800" dirty="0">
                          <a:effectLst/>
                        </a:rPr>
                        <a:t> </a:t>
                      </a:r>
                      <a:endParaRPr lang="en-CA"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algn="ctr">
                        <a:lnSpc>
                          <a:spcPct val="100000"/>
                        </a:lnSpc>
                        <a:spcAft>
                          <a:spcPts val="600"/>
                        </a:spcAft>
                      </a:pPr>
                      <a:r>
                        <a:rPr lang="en-US" sz="2400" dirty="0">
                          <a:effectLst/>
                        </a:rPr>
                        <a:t>Maximum request</a:t>
                      </a:r>
                      <a:endParaRPr lang="en-CA"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298817945"/>
                  </a:ext>
                </a:extLst>
              </a:tr>
              <a:tr h="518354">
                <a:tc>
                  <a:txBody>
                    <a:bodyPr/>
                    <a:lstStyle/>
                    <a:p>
                      <a:pPr>
                        <a:lnSpc>
                          <a:spcPct val="100000"/>
                        </a:lnSpc>
                        <a:spcAft>
                          <a:spcPts val="600"/>
                        </a:spcAft>
                      </a:pPr>
                      <a:r>
                        <a:rPr lang="en-US" sz="1800" dirty="0">
                          <a:effectLst/>
                        </a:rPr>
                        <a:t>Budget category</a:t>
                      </a:r>
                      <a:r>
                        <a:rPr lang="en-US" sz="1800" baseline="30000" dirty="0">
                          <a:effectLst/>
                        </a:rPr>
                        <a:t>1</a:t>
                      </a:r>
                      <a:endParaRPr lang="en-CA"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600"/>
                        </a:spcAft>
                      </a:pPr>
                      <a:r>
                        <a:rPr lang="en-US" sz="1800" dirty="0" smtClean="0">
                          <a:effectLst/>
                        </a:rPr>
                        <a:t>Cash (Project PI)</a:t>
                      </a:r>
                      <a:endParaRPr lang="en-CA"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600"/>
                        </a:spcAft>
                      </a:pPr>
                      <a:r>
                        <a:rPr lang="en-US" sz="1800" dirty="0">
                          <a:effectLst/>
                        </a:rPr>
                        <a:t>Matchable</a:t>
                      </a:r>
                      <a:endParaRPr lang="en-CA"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600"/>
                        </a:spcAft>
                      </a:pPr>
                      <a:r>
                        <a:rPr lang="en-US" sz="1800" dirty="0">
                          <a:effectLst/>
                        </a:rPr>
                        <a:t>2020/21</a:t>
                      </a:r>
                      <a:endParaRPr lang="en-CA"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600"/>
                        </a:spcAft>
                      </a:pPr>
                      <a:r>
                        <a:rPr lang="en-US" sz="1800" dirty="0">
                          <a:effectLst/>
                        </a:rPr>
                        <a:t>2021/22</a:t>
                      </a:r>
                      <a:endParaRPr lang="en-CA"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600"/>
                        </a:spcAft>
                      </a:pPr>
                      <a:r>
                        <a:rPr lang="en-US" sz="1800" dirty="0">
                          <a:effectLst/>
                        </a:rPr>
                        <a:t>2022/23</a:t>
                      </a:r>
                      <a:endParaRPr lang="en-CA"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600"/>
                        </a:spcAft>
                      </a:pPr>
                      <a:r>
                        <a:rPr lang="en-US" sz="1800" dirty="0">
                          <a:effectLst/>
                        </a:rPr>
                        <a:t>2023/24</a:t>
                      </a:r>
                      <a:endParaRPr lang="en-CA"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49675175"/>
                  </a:ext>
                </a:extLst>
              </a:tr>
              <a:tr h="518354">
                <a:tc>
                  <a:txBody>
                    <a:bodyPr/>
                    <a:lstStyle/>
                    <a:p>
                      <a:pPr>
                        <a:lnSpc>
                          <a:spcPct val="100000"/>
                        </a:lnSpc>
                        <a:spcAft>
                          <a:spcPts val="600"/>
                        </a:spcAft>
                      </a:pPr>
                      <a:r>
                        <a:rPr lang="en-US" sz="1800" dirty="0">
                          <a:effectLst/>
                        </a:rPr>
                        <a:t>U of A Poultry Unit technicians</a:t>
                      </a:r>
                      <a:endParaRPr lang="en-CA"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600"/>
                        </a:spcAft>
                        <a:tabLst>
                          <a:tab pos="561340" algn="dec"/>
                        </a:tabLst>
                      </a:pPr>
                      <a:r>
                        <a:rPr lang="en-US" sz="1800" dirty="0">
                          <a:effectLst/>
                        </a:rPr>
                        <a:t> </a:t>
                      </a:r>
                      <a:r>
                        <a:rPr lang="en-US" sz="1800" dirty="0" smtClean="0">
                          <a:effectLst/>
                          <a:sym typeface="Wingdings" panose="05000000000000000000" pitchFamily="2" charset="2"/>
                        </a:rPr>
                        <a:t></a:t>
                      </a:r>
                      <a:endParaRPr lang="en-CA"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600"/>
                        </a:spcAft>
                        <a:buClrTx/>
                        <a:buSzTx/>
                        <a:buFontTx/>
                        <a:buNone/>
                        <a:tabLst>
                          <a:tab pos="561340" algn="dec"/>
                        </a:tabLst>
                        <a:defRPr/>
                      </a:pPr>
                      <a:r>
                        <a:rPr lang="en-US" sz="1800" dirty="0" smtClean="0">
                          <a:effectLst/>
                          <a:sym typeface="Wingdings" panose="05000000000000000000" pitchFamily="2" charset="2"/>
                        </a:rPr>
                        <a:t></a:t>
                      </a:r>
                      <a:endParaRPr lang="en-US" sz="18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0000"/>
                        </a:lnSpc>
                        <a:spcAft>
                          <a:spcPts val="600"/>
                        </a:spcAft>
                        <a:tabLst>
                          <a:tab pos="561340" algn="dec"/>
                        </a:tabLst>
                      </a:pPr>
                      <a:r>
                        <a:rPr lang="en-US" sz="1800" dirty="0">
                          <a:effectLst/>
                        </a:rPr>
                        <a:t>187,000</a:t>
                      </a:r>
                      <a:endParaRPr lang="en-CA"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0000"/>
                        </a:lnSpc>
                        <a:spcAft>
                          <a:spcPts val="600"/>
                        </a:spcAft>
                        <a:tabLst>
                          <a:tab pos="561340" algn="dec"/>
                        </a:tabLst>
                      </a:pPr>
                      <a:r>
                        <a:rPr lang="en-US" sz="1800" dirty="0">
                          <a:effectLst/>
                        </a:rPr>
                        <a:t>195,000</a:t>
                      </a:r>
                      <a:endParaRPr lang="en-CA"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0000"/>
                        </a:lnSpc>
                        <a:spcAft>
                          <a:spcPts val="600"/>
                        </a:spcAft>
                        <a:tabLst>
                          <a:tab pos="561340" algn="dec"/>
                        </a:tabLst>
                      </a:pPr>
                      <a:r>
                        <a:rPr lang="en-US" sz="1800" dirty="0">
                          <a:effectLst/>
                        </a:rPr>
                        <a:t>204,000</a:t>
                      </a:r>
                      <a:endParaRPr lang="en-CA"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0000"/>
                        </a:lnSpc>
                        <a:spcAft>
                          <a:spcPts val="600"/>
                        </a:spcAft>
                        <a:tabLst>
                          <a:tab pos="561340" algn="dec"/>
                        </a:tabLst>
                      </a:pPr>
                      <a:r>
                        <a:rPr lang="en-US" sz="1800" dirty="0">
                          <a:effectLst/>
                        </a:rPr>
                        <a:t>213,000</a:t>
                      </a:r>
                      <a:endParaRPr lang="en-CA"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8655308"/>
                  </a:ext>
                </a:extLst>
              </a:tr>
              <a:tr h="593526">
                <a:tc>
                  <a:txBody>
                    <a:bodyPr/>
                    <a:lstStyle/>
                    <a:p>
                      <a:pPr marL="457200">
                        <a:lnSpc>
                          <a:spcPct val="100000"/>
                        </a:lnSpc>
                        <a:spcAft>
                          <a:spcPts val="600"/>
                        </a:spcAft>
                      </a:pPr>
                      <a:r>
                        <a:rPr lang="en-US" sz="1800" dirty="0">
                          <a:solidFill>
                            <a:schemeClr val="bg1">
                              <a:lumMod val="65000"/>
                            </a:schemeClr>
                          </a:solidFill>
                          <a:effectLst/>
                        </a:rPr>
                        <a:t>Request per FTE</a:t>
                      </a:r>
                      <a:r>
                        <a:rPr lang="en-US" sz="1800" baseline="30000" dirty="0">
                          <a:solidFill>
                            <a:schemeClr val="bg1">
                              <a:lumMod val="65000"/>
                            </a:schemeClr>
                          </a:solidFill>
                          <a:effectLst/>
                        </a:rPr>
                        <a:t>2</a:t>
                      </a:r>
                      <a:endParaRPr lang="en-CA" sz="1800" dirty="0">
                        <a:solidFill>
                          <a:schemeClr val="bg1">
                            <a:lumMod val="6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600"/>
                        </a:spcAft>
                        <a:tabLst>
                          <a:tab pos="561340" algn="dec"/>
                        </a:tabLst>
                      </a:pPr>
                      <a:r>
                        <a:rPr lang="en-CA" sz="1800" dirty="0">
                          <a:solidFill>
                            <a:schemeClr val="bg1">
                              <a:lumMod val="65000"/>
                            </a:schemeClr>
                          </a:solidFill>
                          <a:effectLst/>
                        </a:rPr>
                        <a:t> </a:t>
                      </a:r>
                      <a:endParaRPr lang="en-CA" sz="1800" dirty="0">
                        <a:solidFill>
                          <a:schemeClr val="bg1">
                            <a:lumMod val="6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600"/>
                        </a:spcAft>
                        <a:tabLst>
                          <a:tab pos="561340" algn="dec"/>
                        </a:tabLst>
                      </a:pPr>
                      <a:r>
                        <a:rPr lang="en-CA" sz="1800" dirty="0">
                          <a:solidFill>
                            <a:schemeClr val="bg1">
                              <a:lumMod val="65000"/>
                            </a:schemeClr>
                          </a:solidFill>
                          <a:effectLst/>
                        </a:rPr>
                        <a:t> </a:t>
                      </a:r>
                      <a:endParaRPr lang="en-CA" sz="1800" dirty="0">
                        <a:solidFill>
                          <a:schemeClr val="bg1">
                            <a:lumMod val="6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0000"/>
                        </a:lnSpc>
                        <a:spcAft>
                          <a:spcPts val="600"/>
                        </a:spcAft>
                        <a:tabLst>
                          <a:tab pos="561340" algn="dec"/>
                        </a:tabLst>
                      </a:pPr>
                      <a:r>
                        <a:rPr lang="en-CA" sz="1800" dirty="0">
                          <a:solidFill>
                            <a:schemeClr val="bg1">
                              <a:lumMod val="65000"/>
                            </a:schemeClr>
                          </a:solidFill>
                          <a:effectLst/>
                        </a:rPr>
                        <a:t> 93,500 </a:t>
                      </a:r>
                      <a:endParaRPr lang="en-CA" sz="1800" dirty="0">
                        <a:solidFill>
                          <a:schemeClr val="bg1">
                            <a:lumMod val="6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0000"/>
                        </a:lnSpc>
                        <a:spcAft>
                          <a:spcPts val="600"/>
                        </a:spcAft>
                        <a:tabLst>
                          <a:tab pos="561340" algn="dec"/>
                        </a:tabLst>
                      </a:pPr>
                      <a:r>
                        <a:rPr lang="en-CA" sz="1800" dirty="0">
                          <a:solidFill>
                            <a:schemeClr val="bg1">
                              <a:lumMod val="65000"/>
                            </a:schemeClr>
                          </a:solidFill>
                          <a:effectLst/>
                        </a:rPr>
                        <a:t> 97,500 </a:t>
                      </a:r>
                      <a:endParaRPr lang="en-CA" sz="1800" dirty="0">
                        <a:solidFill>
                          <a:schemeClr val="bg1">
                            <a:lumMod val="6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0000"/>
                        </a:lnSpc>
                        <a:spcAft>
                          <a:spcPts val="600"/>
                        </a:spcAft>
                        <a:tabLst>
                          <a:tab pos="561340" algn="dec"/>
                        </a:tabLst>
                      </a:pPr>
                      <a:r>
                        <a:rPr lang="en-CA" sz="1800" dirty="0">
                          <a:solidFill>
                            <a:schemeClr val="bg1">
                              <a:lumMod val="65000"/>
                            </a:schemeClr>
                          </a:solidFill>
                          <a:effectLst/>
                        </a:rPr>
                        <a:t> 102,000 </a:t>
                      </a:r>
                      <a:endParaRPr lang="en-CA" sz="1800" dirty="0">
                        <a:solidFill>
                          <a:schemeClr val="bg1">
                            <a:lumMod val="6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0000"/>
                        </a:lnSpc>
                        <a:spcAft>
                          <a:spcPts val="600"/>
                        </a:spcAft>
                        <a:tabLst>
                          <a:tab pos="561340" algn="dec"/>
                        </a:tabLst>
                      </a:pPr>
                      <a:r>
                        <a:rPr lang="en-CA" sz="1800" dirty="0">
                          <a:solidFill>
                            <a:schemeClr val="bg1">
                              <a:lumMod val="65000"/>
                            </a:schemeClr>
                          </a:solidFill>
                          <a:effectLst/>
                        </a:rPr>
                        <a:t> 106,500 </a:t>
                      </a:r>
                      <a:endParaRPr lang="en-CA" sz="1800" dirty="0">
                        <a:solidFill>
                          <a:schemeClr val="bg1">
                            <a:lumMod val="6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34463393"/>
                  </a:ext>
                </a:extLst>
              </a:tr>
              <a:tr h="518354">
                <a:tc>
                  <a:txBody>
                    <a:bodyPr/>
                    <a:lstStyle/>
                    <a:p>
                      <a:pPr>
                        <a:lnSpc>
                          <a:spcPct val="100000"/>
                        </a:lnSpc>
                        <a:spcAft>
                          <a:spcPts val="600"/>
                        </a:spcAft>
                      </a:pPr>
                      <a:r>
                        <a:rPr lang="en-US" sz="1800" dirty="0">
                          <a:effectLst/>
                        </a:rPr>
                        <a:t>Strategic initiatives</a:t>
                      </a:r>
                      <a:endParaRPr lang="en-CA"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600"/>
                        </a:spcAft>
                        <a:tabLst>
                          <a:tab pos="561340" algn="dec"/>
                        </a:tabLst>
                      </a:pPr>
                      <a:r>
                        <a:rPr lang="en-US" sz="1800" dirty="0" smtClean="0">
                          <a:effectLst/>
                          <a:sym typeface="Wingdings" panose="05000000000000000000" pitchFamily="2" charset="2"/>
                        </a:rPr>
                        <a:t></a:t>
                      </a:r>
                      <a:endParaRPr lang="en-C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600"/>
                        </a:spcAft>
                        <a:tabLst>
                          <a:tab pos="561340" algn="dec"/>
                        </a:tabLst>
                      </a:pPr>
                      <a:r>
                        <a:rPr lang="en-US" sz="1800" dirty="0" smtClean="0">
                          <a:effectLst/>
                          <a:sym typeface="Wingdings" panose="05000000000000000000" pitchFamily="2" charset="2"/>
                        </a:rPr>
                        <a:t></a:t>
                      </a:r>
                      <a:endParaRPr lang="en-CA"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0000"/>
                        </a:lnSpc>
                        <a:spcAft>
                          <a:spcPts val="600"/>
                        </a:spcAft>
                        <a:tabLst>
                          <a:tab pos="561340" algn="dec"/>
                        </a:tabLst>
                      </a:pPr>
                      <a:r>
                        <a:rPr lang="en-CA" sz="1800" dirty="0">
                          <a:effectLst/>
                        </a:rPr>
                        <a:t> 15,000 </a:t>
                      </a:r>
                      <a:endParaRPr lang="en-CA"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0000"/>
                        </a:lnSpc>
                        <a:spcAft>
                          <a:spcPts val="600"/>
                        </a:spcAft>
                        <a:tabLst>
                          <a:tab pos="561340" algn="dec"/>
                        </a:tabLst>
                      </a:pPr>
                      <a:r>
                        <a:rPr lang="en-CA" sz="1800" dirty="0">
                          <a:effectLst/>
                        </a:rPr>
                        <a:t> 17,000 </a:t>
                      </a:r>
                      <a:endParaRPr lang="en-CA"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0000"/>
                        </a:lnSpc>
                        <a:spcAft>
                          <a:spcPts val="600"/>
                        </a:spcAft>
                        <a:tabLst>
                          <a:tab pos="561340" algn="dec"/>
                        </a:tabLst>
                      </a:pPr>
                      <a:r>
                        <a:rPr lang="en-CA" sz="1800" dirty="0">
                          <a:effectLst/>
                        </a:rPr>
                        <a:t> 14,000 </a:t>
                      </a:r>
                      <a:endParaRPr lang="en-CA"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0000"/>
                        </a:lnSpc>
                        <a:spcAft>
                          <a:spcPts val="600"/>
                        </a:spcAft>
                        <a:tabLst>
                          <a:tab pos="561340" algn="dec"/>
                        </a:tabLst>
                      </a:pPr>
                      <a:r>
                        <a:rPr lang="en-CA" sz="1800" dirty="0">
                          <a:effectLst/>
                        </a:rPr>
                        <a:t> 8,000 </a:t>
                      </a:r>
                      <a:endParaRPr lang="en-CA"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00310856"/>
                  </a:ext>
                </a:extLst>
              </a:tr>
            </a:tbl>
          </a:graphicData>
        </a:graphic>
      </p:graphicFrame>
      <p:sp>
        <p:nvSpPr>
          <p:cNvPr id="6" name="Rectangle 7"/>
          <p:cNvSpPr>
            <a:spLocks noChangeArrowheads="1"/>
          </p:cNvSpPr>
          <p:nvPr/>
        </p:nvSpPr>
        <p:spPr bwMode="auto">
          <a:xfrm>
            <a:off x="533196" y="5120908"/>
            <a:ext cx="61815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3000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1</a:t>
            </a:r>
            <a:r>
              <a:rPr kumimoji="0" lang="en-US" altLang="en-US"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Includes overhead at 13.3333%</a:t>
            </a:r>
            <a:endParaRPr kumimoji="0" lang="en-CA" altLang="en-US" sz="1100" b="0" i="0" u="none" strike="noStrike" cap="none" normalizeH="0" baseline="0" dirty="0" smtClean="0">
              <a:ln>
                <a:noFill/>
              </a:ln>
              <a:solidFill>
                <a:schemeClr val="tx1"/>
              </a:solidFill>
              <a:effectLst/>
              <a:latin typeface="Arial" panose="020B0604020202020204" pitchFamily="34" charset="0"/>
            </a:endParaRPr>
          </a:p>
          <a:p>
            <a:pPr lvl="0" eaLnBrk="0" fontAlgn="base" hangingPunct="0">
              <a:spcBef>
                <a:spcPct val="0"/>
              </a:spcBef>
              <a:spcAft>
                <a:spcPct val="0"/>
              </a:spcAft>
            </a:pPr>
            <a:r>
              <a:rPr kumimoji="0" lang="en-US" altLang="en-US" sz="1600" b="0" i="0" u="none" strike="noStrike" cap="none" normalizeH="0" baseline="3000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2</a:t>
            </a:r>
            <a:r>
              <a:rPr kumimoji="0" lang="en-CA" altLang="en-US"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per FTE for </a:t>
            </a:r>
            <a:r>
              <a:rPr lang="en-CA" altLang="en-US" sz="1600" dirty="0">
                <a:latin typeface="Arial" panose="020B0604020202020204" pitchFamily="34" charset="0"/>
                <a:ea typeface="Calibri" panose="020F0502020204030204" pitchFamily="34" charset="0"/>
                <a:cs typeface="Times New Roman" panose="02020603050405020304" pitchFamily="18" charset="0"/>
              </a:rPr>
              <a:t>Poultry Unit </a:t>
            </a:r>
            <a:r>
              <a:rPr lang="en-CA" altLang="en-US" sz="1600" dirty="0" smtClean="0">
                <a:latin typeface="Arial" panose="020B0604020202020204" pitchFamily="34" charset="0"/>
                <a:ea typeface="Calibri" panose="020F0502020204030204" pitchFamily="34" charset="0"/>
                <a:cs typeface="Times New Roman" panose="02020603050405020304" pitchFamily="18" charset="0"/>
              </a:rPr>
              <a:t>technician </a:t>
            </a:r>
            <a:r>
              <a:rPr kumimoji="0" lang="en-CA" altLang="en-US"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salary + benefits (+ overhead) </a:t>
            </a:r>
            <a:endParaRPr kumimoji="0" lang="en-CA" altLang="en-US" sz="11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431529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CA" dirty="0"/>
          </a:p>
        </p:txBody>
      </p:sp>
      <p:sp>
        <p:nvSpPr>
          <p:cNvPr id="3" name="Content Placeholder 2"/>
          <p:cNvSpPr>
            <a:spLocks noGrp="1"/>
          </p:cNvSpPr>
          <p:nvPr>
            <p:ph sz="half" idx="1"/>
          </p:nvPr>
        </p:nvSpPr>
        <p:spPr>
          <a:xfrm>
            <a:off x="6459" y="1608058"/>
            <a:ext cx="7786947" cy="4772675"/>
          </a:xfrm>
        </p:spPr>
        <p:txBody>
          <a:bodyPr>
            <a:normAutofit fontScale="70000" lnSpcReduction="20000"/>
          </a:bodyPr>
          <a:lstStyle/>
          <a:p>
            <a:pPr marL="914400" lvl="1" indent="-457200">
              <a:lnSpc>
                <a:spcPct val="120000"/>
              </a:lnSpc>
              <a:spcAft>
                <a:spcPts val="300"/>
              </a:spcAft>
              <a:buFont typeface="+mj-lt"/>
              <a:buAutoNum type="arabicPeriod"/>
            </a:pPr>
            <a:r>
              <a:rPr lang="en-US" dirty="0" smtClean="0"/>
              <a:t>Call for applications</a:t>
            </a:r>
          </a:p>
          <a:p>
            <a:pPr marL="914400" lvl="1" indent="-457200">
              <a:lnSpc>
                <a:spcPct val="120000"/>
              </a:lnSpc>
              <a:spcAft>
                <a:spcPts val="300"/>
              </a:spcAft>
              <a:buFont typeface="+mj-lt"/>
              <a:buAutoNum type="arabicPeriod"/>
            </a:pPr>
            <a:r>
              <a:rPr lang="en-US" dirty="0" smtClean="0"/>
              <a:t>PI from one of the PIP Partners submits the application</a:t>
            </a:r>
          </a:p>
          <a:p>
            <a:pPr lvl="2">
              <a:lnSpc>
                <a:spcPct val="120000"/>
              </a:lnSpc>
              <a:spcAft>
                <a:spcPts val="300"/>
              </a:spcAft>
            </a:pPr>
            <a:r>
              <a:rPr lang="en-US" dirty="0" smtClean="0"/>
              <a:t>Application must align with the PIP program</a:t>
            </a:r>
          </a:p>
          <a:p>
            <a:pPr lvl="2">
              <a:lnSpc>
                <a:spcPct val="120000"/>
              </a:lnSpc>
              <a:spcAft>
                <a:spcPts val="300"/>
              </a:spcAft>
            </a:pPr>
            <a:r>
              <a:rPr lang="en-US" dirty="0" smtClean="0"/>
              <a:t>Identifies </a:t>
            </a:r>
            <a:r>
              <a:rPr lang="en-US" b="1" dirty="0" smtClean="0"/>
              <a:t>PIP Fund</a:t>
            </a:r>
            <a:r>
              <a:rPr lang="en-US" dirty="0" smtClean="0"/>
              <a:t> as a discrete industry funding source</a:t>
            </a:r>
          </a:p>
          <a:p>
            <a:pPr marL="914400" lvl="1" indent="-457200">
              <a:lnSpc>
                <a:spcPct val="120000"/>
              </a:lnSpc>
              <a:spcAft>
                <a:spcPts val="300"/>
              </a:spcAft>
              <a:buFont typeface="+mj-lt"/>
              <a:buAutoNum type="arabicPeriod"/>
            </a:pPr>
            <a:r>
              <a:rPr lang="en-US" dirty="0" smtClean="0"/>
              <a:t>PIP Leveraging Committee </a:t>
            </a:r>
          </a:p>
          <a:p>
            <a:pPr lvl="2">
              <a:lnSpc>
                <a:spcPct val="120000"/>
              </a:lnSpc>
              <a:spcAft>
                <a:spcPts val="300"/>
              </a:spcAft>
            </a:pPr>
            <a:r>
              <a:rPr lang="en-US" dirty="0" smtClean="0"/>
              <a:t>Reviews applications</a:t>
            </a:r>
          </a:p>
          <a:p>
            <a:pPr lvl="2">
              <a:lnSpc>
                <a:spcPct val="120000"/>
              </a:lnSpc>
              <a:spcAft>
                <a:spcPts val="300"/>
              </a:spcAft>
            </a:pPr>
            <a:r>
              <a:rPr lang="en-US" dirty="0" smtClean="0"/>
              <a:t>Approves an amount equal to or less than the request</a:t>
            </a:r>
          </a:p>
          <a:p>
            <a:pPr lvl="3">
              <a:lnSpc>
                <a:spcPct val="120000"/>
              </a:lnSpc>
              <a:spcAft>
                <a:spcPts val="300"/>
              </a:spcAft>
            </a:pPr>
            <a:r>
              <a:rPr lang="en-US" dirty="0" smtClean="0"/>
              <a:t>May specify the expense categories, e.g.</a:t>
            </a:r>
          </a:p>
          <a:p>
            <a:pPr lvl="4">
              <a:lnSpc>
                <a:spcPct val="120000"/>
              </a:lnSpc>
              <a:spcAft>
                <a:spcPts val="300"/>
              </a:spcAft>
            </a:pPr>
            <a:r>
              <a:rPr lang="en-US" dirty="0" smtClean="0"/>
              <a:t>Technician</a:t>
            </a:r>
          </a:p>
          <a:p>
            <a:pPr lvl="4">
              <a:lnSpc>
                <a:spcPct val="120000"/>
              </a:lnSpc>
              <a:spcAft>
                <a:spcPts val="300"/>
              </a:spcAft>
            </a:pPr>
            <a:r>
              <a:rPr lang="en-US" dirty="0" smtClean="0"/>
              <a:t>Non-technician</a:t>
            </a:r>
          </a:p>
          <a:p>
            <a:pPr lvl="2">
              <a:lnSpc>
                <a:spcPct val="120000"/>
              </a:lnSpc>
              <a:spcAft>
                <a:spcPts val="300"/>
              </a:spcAft>
            </a:pPr>
            <a:r>
              <a:rPr lang="en-US" dirty="0" smtClean="0"/>
              <a:t>Notifies PIP PI of their decision</a:t>
            </a:r>
          </a:p>
          <a:p>
            <a:pPr marL="914400" lvl="1" indent="-457200">
              <a:lnSpc>
                <a:spcPct val="120000"/>
              </a:lnSpc>
              <a:spcAft>
                <a:spcPts val="300"/>
              </a:spcAft>
              <a:buFont typeface="+mj-lt"/>
              <a:buAutoNum type="arabicPeriod"/>
            </a:pPr>
            <a:r>
              <a:rPr lang="en-US" dirty="0" smtClean="0"/>
              <a:t>PIP PI</a:t>
            </a:r>
          </a:p>
          <a:p>
            <a:pPr lvl="2">
              <a:lnSpc>
                <a:spcPct val="120000"/>
              </a:lnSpc>
              <a:spcAft>
                <a:spcPts val="300"/>
              </a:spcAft>
            </a:pPr>
            <a:r>
              <a:rPr lang="en-US" dirty="0" smtClean="0"/>
              <a:t>With RSO/Finance establishes </a:t>
            </a:r>
            <a:r>
              <a:rPr lang="en-US" dirty="0" smtClean="0"/>
              <a:t>PIP fund sub-grant </a:t>
            </a:r>
            <a:r>
              <a:rPr lang="en-US" dirty="0" smtClean="0"/>
              <a:t>speed code for </a:t>
            </a:r>
            <a:r>
              <a:rPr lang="en-US" dirty="0" smtClean="0"/>
              <a:t>Project PI</a:t>
            </a:r>
          </a:p>
          <a:p>
            <a:pPr marL="914400" lvl="1" indent="-457200">
              <a:lnSpc>
                <a:spcPct val="120000"/>
              </a:lnSpc>
              <a:spcAft>
                <a:spcPts val="300"/>
              </a:spcAft>
              <a:buFont typeface="+mj-lt"/>
              <a:buAutoNum type="arabicPeriod"/>
            </a:pPr>
            <a:r>
              <a:rPr lang="en-US" dirty="0" smtClean="0"/>
              <a:t>Project PI</a:t>
            </a:r>
          </a:p>
          <a:p>
            <a:pPr lvl="2">
              <a:lnSpc>
                <a:spcPct val="120000"/>
              </a:lnSpc>
              <a:spcAft>
                <a:spcPts val="300"/>
              </a:spcAft>
            </a:pPr>
            <a:r>
              <a:rPr lang="en-US" dirty="0" smtClean="0"/>
              <a:t>Pays PIP expense from </a:t>
            </a:r>
            <a:r>
              <a:rPr lang="en-US" dirty="0" smtClean="0"/>
              <a:t>sub-grant speed code</a:t>
            </a:r>
            <a:endParaRPr lang="en-US" dirty="0" smtClean="0"/>
          </a:p>
          <a:p>
            <a:pPr lvl="3">
              <a:lnSpc>
                <a:spcPct val="120000"/>
              </a:lnSpc>
              <a:spcAft>
                <a:spcPts val="300"/>
              </a:spcAft>
            </a:pPr>
            <a:r>
              <a:rPr lang="en-US" dirty="0" smtClean="0"/>
              <a:t>Technician (non-negotiable)</a:t>
            </a:r>
          </a:p>
          <a:p>
            <a:pPr lvl="3">
              <a:lnSpc>
                <a:spcPct val="120000"/>
              </a:lnSpc>
              <a:spcAft>
                <a:spcPts val="300"/>
              </a:spcAft>
            </a:pPr>
            <a:r>
              <a:rPr lang="en-US" dirty="0" smtClean="0"/>
              <a:t>Non-technician (more flexible)</a:t>
            </a:r>
          </a:p>
          <a:p>
            <a:pPr lvl="2">
              <a:lnSpc>
                <a:spcPct val="120000"/>
              </a:lnSpc>
              <a:spcAft>
                <a:spcPts val="300"/>
              </a:spcAft>
            </a:pPr>
            <a:r>
              <a:rPr lang="en-US" dirty="0" smtClean="0"/>
              <a:t>Conducts project, and adheres to all reporting </a:t>
            </a:r>
            <a:r>
              <a:rPr lang="en-US" dirty="0" smtClean="0"/>
              <a:t>expectations</a:t>
            </a:r>
            <a:endParaRPr lang="en-US" dirty="0" smtClean="0"/>
          </a:p>
        </p:txBody>
      </p:sp>
      <p:sp>
        <p:nvSpPr>
          <p:cNvPr id="4" name="Content Placeholder 3"/>
          <p:cNvSpPr>
            <a:spLocks noGrp="1"/>
          </p:cNvSpPr>
          <p:nvPr>
            <p:ph sz="half" idx="2"/>
          </p:nvPr>
        </p:nvSpPr>
        <p:spPr>
          <a:xfrm>
            <a:off x="7343202" y="2727158"/>
            <a:ext cx="4848797" cy="3653575"/>
          </a:xfrm>
        </p:spPr>
        <p:txBody>
          <a:bodyPr>
            <a:noAutofit/>
          </a:bodyPr>
          <a:lstStyle/>
          <a:p>
            <a:pPr>
              <a:lnSpc>
                <a:spcPct val="120000"/>
              </a:lnSpc>
              <a:spcAft>
                <a:spcPts val="600"/>
              </a:spcAft>
            </a:pPr>
            <a:r>
              <a:rPr lang="en-US" sz="1700" b="1" dirty="0" smtClean="0"/>
              <a:t>Application</a:t>
            </a:r>
            <a:r>
              <a:rPr lang="en-CA" sz="1700" b="1" dirty="0" smtClean="0"/>
              <a:t> consists of 2 parts: </a:t>
            </a:r>
          </a:p>
          <a:p>
            <a:pPr marL="514350" indent="-514350">
              <a:lnSpc>
                <a:spcPct val="120000"/>
              </a:lnSpc>
              <a:spcAft>
                <a:spcPts val="600"/>
              </a:spcAft>
              <a:buFont typeface="+mj-lt"/>
              <a:buAutoNum type="arabicPeriod"/>
            </a:pPr>
            <a:r>
              <a:rPr lang="en-US" sz="1700" dirty="0" smtClean="0"/>
              <a:t>PIP Matching Fund Application form</a:t>
            </a:r>
          </a:p>
          <a:p>
            <a:pPr marL="514350" indent="-514350">
              <a:lnSpc>
                <a:spcPct val="120000"/>
              </a:lnSpc>
              <a:spcAft>
                <a:spcPts val="600"/>
              </a:spcAft>
              <a:buFont typeface="+mj-lt"/>
              <a:buAutoNum type="arabicPeriod"/>
            </a:pPr>
            <a:r>
              <a:rPr lang="en-US" sz="1700" dirty="0" smtClean="0"/>
              <a:t>Application </a:t>
            </a:r>
            <a:r>
              <a:rPr lang="en-US" sz="1700" dirty="0"/>
              <a:t>(as submitted) </a:t>
            </a:r>
            <a:r>
              <a:rPr lang="en-US" sz="1700" dirty="0" smtClean="0"/>
              <a:t>to other funder</a:t>
            </a:r>
          </a:p>
        </p:txBody>
      </p:sp>
      <p:sp>
        <p:nvSpPr>
          <p:cNvPr id="6" name="Rectangle 5"/>
          <p:cNvSpPr/>
          <p:nvPr/>
        </p:nvSpPr>
        <p:spPr>
          <a:xfrm>
            <a:off x="2039112" y="6532718"/>
            <a:ext cx="8113776" cy="325282"/>
          </a:xfrm>
          <a:prstGeom prst="rect">
            <a:avLst/>
          </a:prstGeom>
        </p:spPr>
        <p:txBody>
          <a:bodyPr>
            <a:spAutoFit/>
          </a:bodyPr>
          <a:lstStyle/>
          <a:p>
            <a:pPr algn="ctr">
              <a:lnSpc>
                <a:spcPct val="120000"/>
              </a:lnSpc>
              <a:spcAft>
                <a:spcPts val="300"/>
              </a:spcAft>
            </a:pPr>
            <a:r>
              <a:rPr lang="en-US" sz="1400" dirty="0"/>
              <a:t>NOTE: The process is auditable, i.e. the funds can only be sub-granted and matched once</a:t>
            </a:r>
            <a:endParaRPr lang="en-CA" sz="1400" dirty="0"/>
          </a:p>
        </p:txBody>
      </p:sp>
    </p:spTree>
    <p:extLst>
      <p:ext uri="{BB962C8B-B14F-4D97-AF65-F5344CB8AC3E}">
        <p14:creationId xmlns:p14="http://schemas.microsoft.com/office/powerpoint/2010/main" val="28207694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Sub-Grant Account Holder</a:t>
            </a:r>
            <a:endParaRPr lang="en-CA" dirty="0"/>
          </a:p>
        </p:txBody>
      </p:sp>
      <p:sp>
        <p:nvSpPr>
          <p:cNvPr id="3" name="Content Placeholder 2"/>
          <p:cNvSpPr>
            <a:spLocks noGrp="1"/>
          </p:cNvSpPr>
          <p:nvPr>
            <p:ph idx="1"/>
          </p:nvPr>
        </p:nvSpPr>
        <p:spPr/>
        <p:txBody>
          <a:bodyPr/>
          <a:lstStyle/>
          <a:p>
            <a:r>
              <a:rPr lang="en-CA" dirty="0" smtClean="0"/>
              <a:t>UA Faculty members can be PI for grants and sub-grants</a:t>
            </a:r>
          </a:p>
          <a:p>
            <a:r>
              <a:rPr lang="en-CA" dirty="0" smtClean="0"/>
              <a:t>Non-UA project PI can access to PIP activity (project) via collaboration with someone who can hold a UA financial account (e.g. PIP PI)</a:t>
            </a:r>
          </a:p>
          <a:p>
            <a:pPr lvl="1"/>
            <a:r>
              <a:rPr lang="en-CA" dirty="0" smtClean="0"/>
              <a:t>E.g. Nutrition Research led by DR Korver</a:t>
            </a:r>
          </a:p>
          <a:p>
            <a:pPr lvl="2"/>
            <a:r>
              <a:rPr lang="en-CA" dirty="0" smtClean="0"/>
              <a:t>DRK holds </a:t>
            </a:r>
            <a:r>
              <a:rPr lang="en-CA" dirty="0" smtClean="0"/>
              <a:t>sub-grant speed code</a:t>
            </a:r>
            <a:endParaRPr lang="en-CA" dirty="0" smtClean="0"/>
          </a:p>
          <a:p>
            <a:pPr lvl="1"/>
            <a:r>
              <a:rPr lang="en-CA" dirty="0" smtClean="0"/>
              <a:t>E.g. Student Training – collaborate with FE Robinson</a:t>
            </a:r>
          </a:p>
          <a:p>
            <a:pPr lvl="2"/>
            <a:r>
              <a:rPr lang="en-CA" dirty="0" smtClean="0"/>
              <a:t>FER holds </a:t>
            </a:r>
            <a:r>
              <a:rPr lang="en-CA" dirty="0" smtClean="0"/>
              <a:t>sub-grant speed code</a:t>
            </a:r>
            <a:endParaRPr lang="en-CA" dirty="0" smtClean="0"/>
          </a:p>
          <a:p>
            <a:pPr lvl="1"/>
            <a:r>
              <a:rPr lang="en-CA" dirty="0" smtClean="0"/>
              <a:t>E.g. Ag Canada – collaborate with BL Reimer</a:t>
            </a:r>
          </a:p>
          <a:p>
            <a:pPr lvl="2"/>
            <a:r>
              <a:rPr lang="en-CA" dirty="0" smtClean="0"/>
              <a:t>PIP PI holds </a:t>
            </a:r>
            <a:r>
              <a:rPr lang="en-CA" dirty="0" smtClean="0"/>
              <a:t>sub-grant speed code</a:t>
            </a:r>
            <a:endParaRPr lang="en-CA" dirty="0"/>
          </a:p>
          <a:p>
            <a:endParaRPr lang="en-CA" dirty="0"/>
          </a:p>
        </p:txBody>
      </p:sp>
    </p:spTree>
    <p:extLst>
      <p:ext uri="{BB962C8B-B14F-4D97-AF65-F5344CB8AC3E}">
        <p14:creationId xmlns:p14="http://schemas.microsoft.com/office/powerpoint/2010/main" val="35795148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Timeline</a:t>
            </a:r>
            <a:endParaRPr lang="en-CA" dirty="0"/>
          </a:p>
        </p:txBody>
      </p:sp>
      <p:sp>
        <p:nvSpPr>
          <p:cNvPr id="3" name="Content Placeholder 2"/>
          <p:cNvSpPr>
            <a:spLocks noGrp="1"/>
          </p:cNvSpPr>
          <p:nvPr>
            <p:ph idx="1"/>
          </p:nvPr>
        </p:nvSpPr>
        <p:spPr/>
        <p:txBody>
          <a:bodyPr/>
          <a:lstStyle/>
          <a:p>
            <a:pPr lvl="1"/>
            <a:r>
              <a:rPr lang="en-CA" dirty="0" smtClean="0"/>
              <a:t>PIP Leveraging Committee will meet quarterly (subject to applications being submitted)</a:t>
            </a:r>
          </a:p>
          <a:p>
            <a:pPr lvl="1"/>
            <a:r>
              <a:rPr lang="en-CA" dirty="0" smtClean="0"/>
              <a:t>An application schedule will be published on the PIP website (similar to ACUC-L)</a:t>
            </a:r>
          </a:p>
          <a:p>
            <a:pPr lvl="1"/>
            <a:r>
              <a:rPr lang="en-US" dirty="0" smtClean="0"/>
              <a:t>Applications will be due 4 weeks prior to the Leveraging Committee meeting</a:t>
            </a:r>
          </a:p>
          <a:p>
            <a:pPr lvl="1"/>
            <a:r>
              <a:rPr lang="en-US" dirty="0" smtClean="0"/>
              <a:t>The Leveraging Committee decision will be communicated to applicants one week after </a:t>
            </a:r>
            <a:r>
              <a:rPr lang="en-US" dirty="0"/>
              <a:t>the Leveraging Committee meeting</a:t>
            </a:r>
            <a:endParaRPr lang="en-US" dirty="0" smtClean="0"/>
          </a:p>
          <a:p>
            <a:pPr lvl="1"/>
            <a:endParaRPr lang="en-CA" dirty="0" smtClean="0"/>
          </a:p>
        </p:txBody>
      </p:sp>
    </p:spTree>
    <p:extLst>
      <p:ext uri="{BB962C8B-B14F-4D97-AF65-F5344CB8AC3E}">
        <p14:creationId xmlns:p14="http://schemas.microsoft.com/office/powerpoint/2010/main" val="27240303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FAQ</a:t>
            </a:r>
            <a:endParaRPr lang="en-CA" dirty="0"/>
          </a:p>
        </p:txBody>
      </p:sp>
      <p:sp>
        <p:nvSpPr>
          <p:cNvPr id="3" name="Content Placeholder 2"/>
          <p:cNvSpPr>
            <a:spLocks noGrp="1"/>
          </p:cNvSpPr>
          <p:nvPr>
            <p:ph idx="1"/>
          </p:nvPr>
        </p:nvSpPr>
        <p:spPr/>
        <p:txBody>
          <a:bodyPr/>
          <a:lstStyle/>
          <a:p>
            <a:r>
              <a:rPr lang="en-CA" dirty="0" smtClean="0"/>
              <a:t>Can I apply any time?</a:t>
            </a:r>
          </a:p>
          <a:p>
            <a:r>
              <a:rPr lang="en-CA" dirty="0" smtClean="0"/>
              <a:t>Will there be a call for applications?</a:t>
            </a:r>
          </a:p>
          <a:p>
            <a:r>
              <a:rPr lang="en-CA" dirty="0" smtClean="0"/>
              <a:t>I am not U of A faculty. Can I apply?</a:t>
            </a:r>
          </a:p>
          <a:p>
            <a:r>
              <a:rPr lang="en-CA" dirty="0" smtClean="0"/>
              <a:t>Do I have to be a researcher to apply?</a:t>
            </a:r>
          </a:p>
          <a:p>
            <a:r>
              <a:rPr lang="en-CA" dirty="0" smtClean="0"/>
              <a:t>What if my project isn’t funded – does that jeopardize the Poultry Unit technicians?</a:t>
            </a:r>
          </a:p>
          <a:p>
            <a:r>
              <a:rPr lang="en-CA" dirty="0" smtClean="0"/>
              <a:t>Will the Poultry Unit Technicians work for me?</a:t>
            </a:r>
          </a:p>
          <a:p>
            <a:r>
              <a:rPr lang="en-CA" dirty="0" smtClean="0"/>
              <a:t>Will the Poultry Unit Technicians be over-allocated?</a:t>
            </a:r>
          </a:p>
          <a:p>
            <a:r>
              <a:rPr lang="en-US" dirty="0" smtClean="0"/>
              <a:t>Will the first applicants get all the matchable resources</a:t>
            </a:r>
            <a:r>
              <a:rPr lang="en-US" dirty="0" smtClean="0"/>
              <a:t>?</a:t>
            </a:r>
          </a:p>
          <a:p>
            <a:r>
              <a:rPr lang="en-US" dirty="0" smtClean="0"/>
              <a:t>What will this do to my project budget? I’ve never included Poultry Unit Technicians before.</a:t>
            </a:r>
            <a:endParaRPr lang="en-CA" dirty="0" smtClean="0"/>
          </a:p>
          <a:p>
            <a:endParaRPr lang="en-CA" dirty="0" smtClean="0"/>
          </a:p>
        </p:txBody>
      </p:sp>
    </p:spTree>
    <p:extLst>
      <p:ext uri="{BB962C8B-B14F-4D97-AF65-F5344CB8AC3E}">
        <p14:creationId xmlns:p14="http://schemas.microsoft.com/office/powerpoint/2010/main" val="25140133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FAQ</a:t>
            </a:r>
            <a:endParaRPr lang="en-CA" dirty="0"/>
          </a:p>
        </p:txBody>
      </p:sp>
      <p:sp>
        <p:nvSpPr>
          <p:cNvPr id="3" name="Content Placeholder 2"/>
          <p:cNvSpPr>
            <a:spLocks noGrp="1"/>
          </p:cNvSpPr>
          <p:nvPr>
            <p:ph idx="1"/>
          </p:nvPr>
        </p:nvSpPr>
        <p:spPr>
          <a:xfrm>
            <a:off x="838200" y="1608058"/>
            <a:ext cx="10515600" cy="4786472"/>
          </a:xfrm>
        </p:spPr>
        <p:txBody>
          <a:bodyPr>
            <a:normAutofit fontScale="92500" lnSpcReduction="10000"/>
          </a:bodyPr>
          <a:lstStyle/>
          <a:p>
            <a:r>
              <a:rPr lang="en-CA" dirty="0" smtClean="0"/>
              <a:t>How will I know that a call for proposals has been sent?</a:t>
            </a:r>
          </a:p>
          <a:p>
            <a:pPr lvl="1"/>
            <a:r>
              <a:rPr lang="en-CA" dirty="0" smtClean="0"/>
              <a:t>Opt in to email by letting Dawn Hage know </a:t>
            </a:r>
          </a:p>
          <a:p>
            <a:pPr lvl="1"/>
            <a:r>
              <a:rPr lang="en-CA" dirty="0" smtClean="0"/>
              <a:t>Sign up on PIP website</a:t>
            </a:r>
          </a:p>
          <a:p>
            <a:r>
              <a:rPr lang="en-CA" dirty="0" smtClean="0"/>
              <a:t>How will the payments be processed</a:t>
            </a:r>
          </a:p>
          <a:p>
            <a:pPr lvl="1"/>
            <a:r>
              <a:rPr lang="en-CA" dirty="0"/>
              <a:t>All standard UA financial practices apply </a:t>
            </a:r>
          </a:p>
          <a:p>
            <a:pPr lvl="1"/>
            <a:r>
              <a:rPr lang="en-CA" dirty="0" smtClean="0"/>
              <a:t>Depends on who Project PI is</a:t>
            </a:r>
          </a:p>
          <a:p>
            <a:pPr lvl="2"/>
            <a:r>
              <a:rPr lang="en-CA" dirty="0" smtClean="0"/>
              <a:t>UA Faculty member</a:t>
            </a:r>
          </a:p>
          <a:p>
            <a:pPr lvl="3"/>
            <a:r>
              <a:rPr lang="en-CA" dirty="0" smtClean="0"/>
              <a:t>Standard UA financial practices – for payment to PIP expenses only (e.g. technician)</a:t>
            </a:r>
          </a:p>
          <a:p>
            <a:pPr lvl="2"/>
            <a:r>
              <a:rPr lang="en-CA" dirty="0" smtClean="0"/>
              <a:t>Non UA PI</a:t>
            </a:r>
          </a:p>
          <a:p>
            <a:pPr lvl="3"/>
            <a:r>
              <a:rPr lang="en-CA" dirty="0" smtClean="0"/>
              <a:t>Invoice to UA for eligible expenses (approved by PIP PI)</a:t>
            </a:r>
          </a:p>
          <a:p>
            <a:r>
              <a:rPr lang="en-CA" dirty="0" smtClean="0"/>
              <a:t>Who is my contact in UA Finance?</a:t>
            </a:r>
          </a:p>
          <a:p>
            <a:r>
              <a:rPr lang="en-CA" dirty="0" smtClean="0"/>
              <a:t>Is there a limit to how much I can leverage?</a:t>
            </a:r>
          </a:p>
          <a:p>
            <a:r>
              <a:rPr lang="en-CA" dirty="0" smtClean="0"/>
              <a:t>Can I apply for multiple projects?</a:t>
            </a:r>
          </a:p>
          <a:p>
            <a:r>
              <a:rPr lang="en-CA" dirty="0"/>
              <a:t>Will someone be able to ‘hoard’ the poultry unit technicians</a:t>
            </a:r>
            <a:r>
              <a:rPr lang="en-CA" dirty="0" smtClean="0"/>
              <a:t>?</a:t>
            </a:r>
            <a:endParaRPr lang="en-CA" dirty="0"/>
          </a:p>
        </p:txBody>
      </p:sp>
    </p:spTree>
    <p:extLst>
      <p:ext uri="{BB962C8B-B14F-4D97-AF65-F5344CB8AC3E}">
        <p14:creationId xmlns:p14="http://schemas.microsoft.com/office/powerpoint/2010/main" val="3748093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PIP?</a:t>
            </a:r>
            <a:endParaRPr lang="en-CA" dirty="0"/>
          </a:p>
        </p:txBody>
      </p:sp>
      <p:sp>
        <p:nvSpPr>
          <p:cNvPr id="3" name="Content Placeholder 2"/>
          <p:cNvSpPr>
            <a:spLocks noGrp="1"/>
          </p:cNvSpPr>
          <p:nvPr>
            <p:ph idx="1"/>
          </p:nvPr>
        </p:nvSpPr>
        <p:spPr/>
        <p:txBody>
          <a:bodyPr>
            <a:normAutofit lnSpcReduction="10000"/>
          </a:bodyPr>
          <a:lstStyle/>
          <a:p>
            <a:r>
              <a:rPr lang="en-US" dirty="0" smtClean="0"/>
              <a:t>… an </a:t>
            </a:r>
            <a:r>
              <a:rPr lang="en-US" dirty="0"/>
              <a:t>industry-academia-government consortium platform </a:t>
            </a:r>
            <a:r>
              <a:rPr lang="en-US" sz="2800" dirty="0" smtClean="0"/>
              <a:t>for</a:t>
            </a:r>
          </a:p>
          <a:p>
            <a:pPr lvl="1"/>
            <a:r>
              <a:rPr lang="en-US" dirty="0"/>
              <a:t>supporting and advancing </a:t>
            </a:r>
            <a:r>
              <a:rPr lang="en-US" dirty="0" smtClean="0"/>
              <a:t>research</a:t>
            </a:r>
          </a:p>
          <a:p>
            <a:pPr lvl="1"/>
            <a:r>
              <a:rPr lang="en-US" dirty="0" smtClean="0"/>
              <a:t>knowledge and technology </a:t>
            </a:r>
            <a:r>
              <a:rPr lang="en-US" dirty="0"/>
              <a:t>transfer activities </a:t>
            </a:r>
            <a:endParaRPr lang="en-US" dirty="0" smtClean="0"/>
          </a:p>
          <a:p>
            <a:pPr lvl="1"/>
            <a:r>
              <a:rPr lang="en-US" dirty="0" smtClean="0"/>
              <a:t>mentoring </a:t>
            </a:r>
            <a:r>
              <a:rPr lang="en-US" dirty="0"/>
              <a:t>students as poultry professionals </a:t>
            </a:r>
            <a:endParaRPr lang="en-US" dirty="0" smtClean="0"/>
          </a:p>
          <a:p>
            <a:r>
              <a:rPr lang="en-US" dirty="0" smtClean="0"/>
              <a:t>that </a:t>
            </a:r>
            <a:r>
              <a:rPr lang="en-US" dirty="0"/>
              <a:t>will contribute to the sustainability of the poultry sector. </a:t>
            </a:r>
            <a:endParaRPr lang="en-US" dirty="0" smtClean="0"/>
          </a:p>
          <a:p>
            <a:endParaRPr lang="en-US" dirty="0" smtClean="0"/>
          </a:p>
          <a:p>
            <a:r>
              <a:rPr lang="en-US" dirty="0" smtClean="0"/>
              <a:t>The PIP is </a:t>
            </a:r>
            <a:r>
              <a:rPr lang="en-US" dirty="0"/>
              <a:t>not a legal entity or a legal partnership. </a:t>
            </a:r>
            <a:endParaRPr lang="en-US" dirty="0" smtClean="0"/>
          </a:p>
          <a:p>
            <a:endParaRPr lang="en-US" dirty="0"/>
          </a:p>
          <a:p>
            <a:r>
              <a:rPr lang="en-US" dirty="0"/>
              <a:t>The PIP differs from what was previously known as the Poultry Research </a:t>
            </a:r>
            <a:r>
              <a:rPr lang="en-US" dirty="0" smtClean="0"/>
              <a:t>Centre* </a:t>
            </a:r>
            <a:r>
              <a:rPr lang="en-US" dirty="0"/>
              <a:t>(PRC), whose membership was limited to University of Alberta, Alberta Agriculture and Forestry and the poultry industry.</a:t>
            </a:r>
            <a:endParaRPr lang="en-CA" dirty="0"/>
          </a:p>
        </p:txBody>
      </p:sp>
      <p:sp>
        <p:nvSpPr>
          <p:cNvPr id="4" name="Rectangle 3"/>
          <p:cNvSpPr/>
          <p:nvPr/>
        </p:nvSpPr>
        <p:spPr>
          <a:xfrm>
            <a:off x="156310" y="6338669"/>
            <a:ext cx="11879380" cy="369332"/>
          </a:xfrm>
          <a:prstGeom prst="rect">
            <a:avLst/>
          </a:prstGeom>
        </p:spPr>
        <p:txBody>
          <a:bodyPr>
            <a:spAutoFit/>
          </a:bodyPr>
          <a:lstStyle/>
          <a:p>
            <a:r>
              <a:rPr lang="en-US" dirty="0" smtClean="0">
                <a:solidFill>
                  <a:srgbClr val="000000"/>
                </a:solidFill>
                <a:latin typeface="+mj-lt"/>
              </a:rPr>
              <a:t>*University </a:t>
            </a:r>
            <a:r>
              <a:rPr lang="en-US" dirty="0">
                <a:solidFill>
                  <a:srgbClr val="000000"/>
                </a:solidFill>
                <a:latin typeface="+mj-lt"/>
              </a:rPr>
              <a:t>of Alberta Poultry Research </a:t>
            </a:r>
            <a:r>
              <a:rPr lang="en-US" dirty="0" smtClean="0">
                <a:solidFill>
                  <a:srgbClr val="000000"/>
                </a:solidFill>
                <a:latin typeface="+mj-lt"/>
              </a:rPr>
              <a:t>Centre </a:t>
            </a:r>
            <a:r>
              <a:rPr lang="en-US" dirty="0">
                <a:solidFill>
                  <a:srgbClr val="000000"/>
                </a:solidFill>
                <a:latin typeface="+mj-lt"/>
              </a:rPr>
              <a:t>will </a:t>
            </a:r>
            <a:r>
              <a:rPr lang="en-US" dirty="0" smtClean="0">
                <a:solidFill>
                  <a:srgbClr val="000000"/>
                </a:solidFill>
                <a:latin typeface="+mj-lt"/>
              </a:rPr>
              <a:t>hereafter refer </a:t>
            </a:r>
            <a:r>
              <a:rPr lang="en-US" dirty="0">
                <a:solidFill>
                  <a:srgbClr val="000000"/>
                </a:solidFill>
                <a:latin typeface="+mj-lt"/>
              </a:rPr>
              <a:t>to the academic unit at the University of Alberta </a:t>
            </a:r>
            <a:endParaRPr lang="en-CA" dirty="0">
              <a:latin typeface="+mj-lt"/>
            </a:endParaRPr>
          </a:p>
        </p:txBody>
      </p:sp>
    </p:spTree>
    <p:extLst>
      <p:ext uri="{BB962C8B-B14F-4D97-AF65-F5344CB8AC3E}">
        <p14:creationId xmlns:p14="http://schemas.microsoft.com/office/powerpoint/2010/main" val="2050193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 </a:t>
            </a:r>
            <a:r>
              <a:rPr lang="en-US" dirty="0" smtClean="0"/>
              <a:t>Partners</a:t>
            </a:r>
            <a:r>
              <a:rPr lang="en-US" baseline="30000" dirty="0" smtClean="0"/>
              <a:t>1</a:t>
            </a:r>
            <a:endParaRPr lang="en-CA" baseline="30000" dirty="0"/>
          </a:p>
        </p:txBody>
      </p:sp>
      <p:sp>
        <p:nvSpPr>
          <p:cNvPr id="4" name="Content Placeholder 3"/>
          <p:cNvSpPr>
            <a:spLocks noGrp="1"/>
          </p:cNvSpPr>
          <p:nvPr>
            <p:ph idx="1"/>
          </p:nvPr>
        </p:nvSpPr>
        <p:spPr/>
        <p:txBody>
          <a:bodyPr/>
          <a:lstStyle/>
          <a:p>
            <a:pPr lvl="1"/>
            <a:r>
              <a:rPr lang="en-US" dirty="0" smtClean="0"/>
              <a:t>Alberta Agriculture and Forestry</a:t>
            </a:r>
          </a:p>
          <a:p>
            <a:pPr lvl="1"/>
            <a:r>
              <a:rPr lang="en-US" dirty="0" smtClean="0"/>
              <a:t>University of Alberta</a:t>
            </a:r>
          </a:p>
          <a:p>
            <a:pPr lvl="1"/>
            <a:r>
              <a:rPr lang="en-US" dirty="0" smtClean="0"/>
              <a:t>Egg Farmers of Alberta</a:t>
            </a:r>
          </a:p>
          <a:p>
            <a:pPr lvl="1"/>
            <a:r>
              <a:rPr lang="en-US" dirty="0" smtClean="0"/>
              <a:t>Alberta Hatching Egg Producers</a:t>
            </a:r>
          </a:p>
          <a:p>
            <a:pPr lvl="1"/>
            <a:r>
              <a:rPr lang="en-US" dirty="0" smtClean="0"/>
              <a:t>Alberta Turkey Producers</a:t>
            </a:r>
          </a:p>
          <a:p>
            <a:pPr lvl="1"/>
            <a:r>
              <a:rPr lang="en-US" dirty="0" smtClean="0"/>
              <a:t>Alberta Chicken Producers</a:t>
            </a:r>
          </a:p>
          <a:p>
            <a:pPr lvl="1"/>
            <a:r>
              <a:rPr lang="en-US" dirty="0" smtClean="0"/>
              <a:t>Egg Farmers of Canada</a:t>
            </a:r>
          </a:p>
          <a:p>
            <a:pPr lvl="1"/>
            <a:r>
              <a:rPr lang="en-US" dirty="0" smtClean="0"/>
              <a:t>Burnbrae Farms</a:t>
            </a:r>
          </a:p>
          <a:p>
            <a:pPr lvl="1"/>
            <a:r>
              <a:rPr lang="en-US" dirty="0" smtClean="0"/>
              <a:t>Maple Leaf Foods</a:t>
            </a:r>
          </a:p>
          <a:p>
            <a:pPr lvl="1"/>
            <a:r>
              <a:rPr lang="en-US" dirty="0" smtClean="0"/>
              <a:t>Peavey Industries</a:t>
            </a:r>
            <a:endParaRPr lang="en-CA" dirty="0"/>
          </a:p>
        </p:txBody>
      </p:sp>
      <p:sp>
        <p:nvSpPr>
          <p:cNvPr id="3" name="Rectangle 2"/>
          <p:cNvSpPr/>
          <p:nvPr/>
        </p:nvSpPr>
        <p:spPr>
          <a:xfrm>
            <a:off x="891740" y="6488668"/>
            <a:ext cx="3282309" cy="369332"/>
          </a:xfrm>
          <a:prstGeom prst="rect">
            <a:avLst/>
          </a:prstGeom>
        </p:spPr>
        <p:txBody>
          <a:bodyPr wrap="none">
            <a:spAutoFit/>
          </a:bodyPr>
          <a:lstStyle/>
          <a:p>
            <a:r>
              <a:rPr lang="en-US" baseline="30000" dirty="0" smtClean="0"/>
              <a:t>1</a:t>
            </a:r>
            <a:r>
              <a:rPr lang="en-US" dirty="0" smtClean="0"/>
              <a:t>current, and </a:t>
            </a:r>
            <a:r>
              <a:rPr lang="en-US" dirty="0"/>
              <a:t>founding </a:t>
            </a:r>
            <a:r>
              <a:rPr lang="en-US" dirty="0" smtClean="0"/>
              <a:t>partners</a:t>
            </a:r>
            <a:endParaRPr lang="en-CA" dirty="0"/>
          </a:p>
        </p:txBody>
      </p:sp>
    </p:spTree>
    <p:extLst>
      <p:ext uri="{BB962C8B-B14F-4D97-AF65-F5344CB8AC3E}">
        <p14:creationId xmlns:p14="http://schemas.microsoft.com/office/powerpoint/2010/main" val="2154490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PIP Mission</a:t>
            </a:r>
            <a:endParaRPr lang="en-CA" dirty="0"/>
          </a:p>
        </p:txBody>
      </p:sp>
      <p:sp>
        <p:nvSpPr>
          <p:cNvPr id="3" name="Content Placeholder 2"/>
          <p:cNvSpPr>
            <a:spLocks noGrp="1"/>
          </p:cNvSpPr>
          <p:nvPr>
            <p:ph idx="1"/>
          </p:nvPr>
        </p:nvSpPr>
        <p:spPr/>
        <p:txBody>
          <a:bodyPr/>
          <a:lstStyle/>
          <a:p>
            <a:r>
              <a:rPr lang="en-US" dirty="0"/>
              <a:t>PIP’s overall mission is to operate as a consortium of the poultry industry, government and academia to foster a healthy Canadian poultry enterprise through excellence in research and innovation, knowledge management, technology transfer and mentoring tomorrow’s poultry professionals.</a:t>
            </a:r>
            <a:endParaRPr lang="en-CA" dirty="0"/>
          </a:p>
        </p:txBody>
      </p:sp>
    </p:spTree>
    <p:extLst>
      <p:ext uri="{BB962C8B-B14F-4D97-AF65-F5344CB8AC3E}">
        <p14:creationId xmlns:p14="http://schemas.microsoft.com/office/powerpoint/2010/main" val="1481618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PIP Goals</a:t>
            </a:r>
            <a:endParaRPr lang="en-CA" dirty="0"/>
          </a:p>
        </p:txBody>
      </p:sp>
      <p:sp>
        <p:nvSpPr>
          <p:cNvPr id="3" name="Content Placeholder 2"/>
          <p:cNvSpPr>
            <a:spLocks noGrp="1"/>
          </p:cNvSpPr>
          <p:nvPr>
            <p:ph sz="half" idx="1"/>
          </p:nvPr>
        </p:nvSpPr>
        <p:spPr>
          <a:xfrm>
            <a:off x="264160" y="2133601"/>
            <a:ext cx="5699760" cy="4680000"/>
          </a:xfrm>
        </p:spPr>
        <p:txBody>
          <a:bodyPr>
            <a:normAutofit fontScale="62500" lnSpcReduction="20000"/>
          </a:bodyPr>
          <a:lstStyle/>
          <a:p>
            <a:pPr marL="514350" indent="-514350">
              <a:lnSpc>
                <a:spcPct val="120000"/>
              </a:lnSpc>
              <a:spcAft>
                <a:spcPts val="600"/>
              </a:spcAft>
              <a:buFont typeface="+mj-lt"/>
              <a:buAutoNum type="arabicPeriod"/>
            </a:pPr>
            <a:r>
              <a:rPr lang="en-US" dirty="0" smtClean="0"/>
              <a:t>The </a:t>
            </a:r>
            <a:r>
              <a:rPr lang="en-US" dirty="0"/>
              <a:t>PIP is a larger, high-impact, multi-stakeholder collaboration. </a:t>
            </a:r>
          </a:p>
          <a:p>
            <a:pPr marL="514350" indent="-514350">
              <a:lnSpc>
                <a:spcPct val="120000"/>
              </a:lnSpc>
              <a:spcAft>
                <a:spcPts val="600"/>
              </a:spcAft>
              <a:buFont typeface="+mj-lt"/>
              <a:buAutoNum type="arabicPeriod"/>
            </a:pPr>
            <a:r>
              <a:rPr lang="en-US" dirty="0" smtClean="0"/>
              <a:t>The </a:t>
            </a:r>
            <a:r>
              <a:rPr lang="en-US" dirty="0"/>
              <a:t>PRC is a vital and financially secure asset to the Canadian poultry industry and to the University of Alberta. Poultry unit and laboratory facilities are well resourced, strategically managed and improved, and well utilized for both research and education. </a:t>
            </a:r>
          </a:p>
          <a:p>
            <a:pPr marL="514350" indent="-514350">
              <a:lnSpc>
                <a:spcPct val="120000"/>
              </a:lnSpc>
              <a:spcAft>
                <a:spcPts val="600"/>
              </a:spcAft>
              <a:buFont typeface="+mj-lt"/>
              <a:buAutoNum type="arabicPeriod"/>
            </a:pPr>
            <a:r>
              <a:rPr lang="en-US" dirty="0" smtClean="0"/>
              <a:t>The </a:t>
            </a:r>
            <a:r>
              <a:rPr lang="en-US" dirty="0"/>
              <a:t>PIP fosters leading-edge poultry research and knowledge in a working environment that is supportive and respectful. </a:t>
            </a:r>
          </a:p>
          <a:p>
            <a:pPr marL="514350" indent="-514350">
              <a:lnSpc>
                <a:spcPct val="120000"/>
              </a:lnSpc>
              <a:spcAft>
                <a:spcPts val="600"/>
              </a:spcAft>
              <a:buFont typeface="+mj-lt"/>
              <a:buAutoNum type="arabicPeriod"/>
            </a:pPr>
            <a:r>
              <a:rPr lang="en-US" dirty="0" smtClean="0"/>
              <a:t>A </a:t>
            </a:r>
            <a:r>
              <a:rPr lang="en-US" dirty="0"/>
              <a:t>model graduate and undergraduate program, currently housed at the University of Alberta, which has PIP Partners collaborating to educate and mentor Canada’s future poultry professionals. </a:t>
            </a:r>
          </a:p>
        </p:txBody>
      </p:sp>
      <p:sp>
        <p:nvSpPr>
          <p:cNvPr id="4" name="Content Placeholder 3"/>
          <p:cNvSpPr>
            <a:spLocks noGrp="1"/>
          </p:cNvSpPr>
          <p:nvPr>
            <p:ph sz="half" idx="2"/>
          </p:nvPr>
        </p:nvSpPr>
        <p:spPr>
          <a:xfrm>
            <a:off x="6228080" y="2133601"/>
            <a:ext cx="5699760" cy="4680000"/>
          </a:xfrm>
        </p:spPr>
        <p:txBody>
          <a:bodyPr>
            <a:normAutofit fontScale="62500" lnSpcReduction="20000"/>
          </a:bodyPr>
          <a:lstStyle/>
          <a:p>
            <a:pPr marL="514350" indent="-514350">
              <a:lnSpc>
                <a:spcPct val="120000"/>
              </a:lnSpc>
              <a:spcAft>
                <a:spcPts val="600"/>
              </a:spcAft>
              <a:buFont typeface="+mj-lt"/>
              <a:buAutoNum type="arabicPeriod" startAt="5"/>
            </a:pPr>
            <a:r>
              <a:rPr lang="en-US" dirty="0"/>
              <a:t>The PIP is a recognized global hub for poultry research, knowledge generation and dissemination, and technology transfer that supports Canada’s poultry enterprise to continuously improve. </a:t>
            </a:r>
          </a:p>
          <a:p>
            <a:pPr marL="514350" indent="-514350">
              <a:lnSpc>
                <a:spcPct val="120000"/>
              </a:lnSpc>
              <a:spcAft>
                <a:spcPts val="600"/>
              </a:spcAft>
              <a:buFont typeface="+mj-lt"/>
              <a:buAutoNum type="arabicPeriod" startAt="5"/>
            </a:pPr>
            <a:r>
              <a:rPr lang="en-US" dirty="0"/>
              <a:t>The PIP is well known and respected in Canada and internationally for its mission, innovative programs and accomplishments, and as a credible public source for poultry-related information. </a:t>
            </a:r>
            <a:endParaRPr lang="en-US" dirty="0" smtClean="0"/>
          </a:p>
          <a:p>
            <a:pPr marL="514350" indent="-514350">
              <a:lnSpc>
                <a:spcPct val="120000"/>
              </a:lnSpc>
              <a:spcAft>
                <a:spcPts val="600"/>
              </a:spcAft>
              <a:buFont typeface="+mj-lt"/>
              <a:buAutoNum type="arabicPeriod" startAt="5"/>
            </a:pPr>
            <a:r>
              <a:rPr lang="en-US" dirty="0"/>
              <a:t>The PIP and the University of Alberta PRC helps to conserve the diversity of Canada’s poultry genetics though the </a:t>
            </a:r>
            <a:r>
              <a:rPr lang="en-US" dirty="0" smtClean="0"/>
              <a:t>PRC’s Heritage </a:t>
            </a:r>
            <a:r>
              <a:rPr lang="en-US" dirty="0"/>
              <a:t>Breeds Program in order to better understand and benchmark the impacts of genetic change.</a:t>
            </a:r>
          </a:p>
        </p:txBody>
      </p:sp>
      <p:sp>
        <p:nvSpPr>
          <p:cNvPr id="5" name="Rectangle 4"/>
          <p:cNvSpPr/>
          <p:nvPr/>
        </p:nvSpPr>
        <p:spPr>
          <a:xfrm>
            <a:off x="258132" y="1526210"/>
            <a:ext cx="10799436" cy="427380"/>
          </a:xfrm>
          <a:prstGeom prst="rect">
            <a:avLst/>
          </a:prstGeom>
        </p:spPr>
        <p:txBody>
          <a:bodyPr>
            <a:spAutoFit/>
          </a:bodyPr>
          <a:lstStyle/>
          <a:p>
            <a:pPr>
              <a:lnSpc>
                <a:spcPct val="120000"/>
              </a:lnSpc>
              <a:spcAft>
                <a:spcPts val="600"/>
              </a:spcAft>
            </a:pPr>
            <a:r>
              <a:rPr lang="en-US" dirty="0"/>
              <a:t>These </a:t>
            </a:r>
            <a:r>
              <a:rPr lang="en-US" dirty="0" smtClean="0"/>
              <a:t>reflect </a:t>
            </a:r>
            <a:r>
              <a:rPr lang="en-US" dirty="0"/>
              <a:t>the establishment and current structure of the PIP: </a:t>
            </a:r>
          </a:p>
        </p:txBody>
      </p:sp>
    </p:spTree>
    <p:extLst>
      <p:ext uri="{BB962C8B-B14F-4D97-AF65-F5344CB8AC3E}">
        <p14:creationId xmlns:p14="http://schemas.microsoft.com/office/powerpoint/2010/main" val="1088254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Leveraging Committee</a:t>
            </a:r>
            <a:endParaRPr lang="en-CA" dirty="0"/>
          </a:p>
        </p:txBody>
      </p:sp>
      <p:sp>
        <p:nvSpPr>
          <p:cNvPr id="6" name="Content Placeholder 5"/>
          <p:cNvSpPr>
            <a:spLocks noGrp="1"/>
          </p:cNvSpPr>
          <p:nvPr>
            <p:ph idx="1"/>
          </p:nvPr>
        </p:nvSpPr>
        <p:spPr/>
        <p:txBody>
          <a:bodyPr/>
          <a:lstStyle/>
          <a:p>
            <a:r>
              <a:rPr lang="en-US" dirty="0"/>
              <a:t>The PIP Leveraging Committee is one of four PIP committees</a:t>
            </a:r>
            <a:r>
              <a:rPr lang="en-CA" dirty="0"/>
              <a:t>. </a:t>
            </a:r>
            <a:endParaRPr lang="en-CA" dirty="0" smtClean="0"/>
          </a:p>
          <a:p>
            <a:endParaRPr lang="en-CA" dirty="0"/>
          </a:p>
          <a:p>
            <a:r>
              <a:rPr lang="en-US" dirty="0" smtClean="0"/>
              <a:t>The </a:t>
            </a:r>
            <a:r>
              <a:rPr lang="en-US" dirty="0"/>
              <a:t>PIP Leveraging Committee is </a:t>
            </a:r>
            <a:r>
              <a:rPr lang="en-US" dirty="0" smtClean="0"/>
              <a:t>comprised of one representative from each industry partner</a:t>
            </a:r>
          </a:p>
          <a:p>
            <a:endParaRPr lang="en-US" dirty="0"/>
          </a:p>
          <a:p>
            <a:r>
              <a:rPr lang="en-CA" dirty="0" smtClean="0"/>
              <a:t>It’s </a:t>
            </a:r>
            <a:r>
              <a:rPr lang="en-CA" dirty="0"/>
              <a:t>role is to </a:t>
            </a:r>
            <a:r>
              <a:rPr lang="en-US" dirty="0"/>
              <a:t>review applications, in accordance the Leveraging Guidelines, for the allocation of monies from the PIP Fund for use as leveraging funding for a research, education or extension project of a PIP Partner that aligns with the PIP Program. </a:t>
            </a:r>
          </a:p>
          <a:p>
            <a:endParaRPr lang="en-US" dirty="0" smtClean="0"/>
          </a:p>
        </p:txBody>
      </p:sp>
    </p:spTree>
    <p:extLst>
      <p:ext uri="{BB962C8B-B14F-4D97-AF65-F5344CB8AC3E}">
        <p14:creationId xmlns:p14="http://schemas.microsoft.com/office/powerpoint/2010/main" val="1682509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Leveraging Committee</a:t>
            </a:r>
            <a:endParaRPr lang="en-CA" dirty="0"/>
          </a:p>
        </p:txBody>
      </p:sp>
      <p:sp>
        <p:nvSpPr>
          <p:cNvPr id="6" name="Content Placeholder 5"/>
          <p:cNvSpPr>
            <a:spLocks noGrp="1"/>
          </p:cNvSpPr>
          <p:nvPr>
            <p:ph idx="1"/>
          </p:nvPr>
        </p:nvSpPr>
        <p:spPr/>
        <p:txBody>
          <a:bodyPr/>
          <a:lstStyle/>
          <a:p>
            <a:r>
              <a:rPr lang="en-US" dirty="0" smtClean="0"/>
              <a:t>Purpose</a:t>
            </a:r>
          </a:p>
          <a:p>
            <a:pPr lvl="1"/>
            <a:r>
              <a:rPr lang="en-CA" dirty="0"/>
              <a:t>To guide the direction of PIP-supported activities by deciding on projects that will leverage PIP (industry) </a:t>
            </a:r>
            <a:r>
              <a:rPr lang="en-CA" dirty="0" smtClean="0"/>
              <a:t>funds</a:t>
            </a:r>
          </a:p>
          <a:p>
            <a:pPr lvl="1"/>
            <a:endParaRPr lang="en-US" dirty="0"/>
          </a:p>
          <a:p>
            <a:r>
              <a:rPr lang="en-US" dirty="0" smtClean="0"/>
              <a:t>Objectives</a:t>
            </a:r>
          </a:p>
          <a:p>
            <a:pPr lvl="1"/>
            <a:r>
              <a:rPr lang="en-US" dirty="0"/>
              <a:t>The PIP leveraging committee will determine which projects receive industry support in the form of matching</a:t>
            </a:r>
            <a:endParaRPr lang="en-CA" dirty="0"/>
          </a:p>
          <a:p>
            <a:pPr lvl="1"/>
            <a:r>
              <a:rPr lang="en-US" dirty="0"/>
              <a:t>To define processes that are fair, auditable, and </a:t>
            </a:r>
            <a:r>
              <a:rPr lang="en-US" dirty="0" smtClean="0"/>
              <a:t>consensual</a:t>
            </a:r>
            <a:endParaRPr lang="en-CA" dirty="0"/>
          </a:p>
          <a:p>
            <a:pPr lvl="1"/>
            <a:r>
              <a:rPr lang="en-CA" dirty="0" smtClean="0"/>
              <a:t>To </a:t>
            </a:r>
            <a:r>
              <a:rPr lang="en-CA" dirty="0"/>
              <a:t>maximize the leveraging opportunities of the PIP fund to advance the PIP program.</a:t>
            </a:r>
            <a:endParaRPr lang="en-US" dirty="0" smtClean="0"/>
          </a:p>
        </p:txBody>
      </p:sp>
    </p:spTree>
    <p:extLst>
      <p:ext uri="{BB962C8B-B14F-4D97-AF65-F5344CB8AC3E}">
        <p14:creationId xmlns:p14="http://schemas.microsoft.com/office/powerpoint/2010/main" val="1593342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PIP Fund</a:t>
            </a:r>
            <a:endParaRPr lang="en-CA" dirty="0"/>
          </a:p>
        </p:txBody>
      </p:sp>
      <p:sp>
        <p:nvSpPr>
          <p:cNvPr id="3" name="Content Placeholder 2"/>
          <p:cNvSpPr>
            <a:spLocks noGrp="1"/>
          </p:cNvSpPr>
          <p:nvPr>
            <p:ph idx="1"/>
          </p:nvPr>
        </p:nvSpPr>
        <p:spPr/>
        <p:txBody>
          <a:bodyPr/>
          <a:lstStyle/>
          <a:p>
            <a:r>
              <a:rPr lang="en-CA" dirty="0" smtClean="0"/>
              <a:t>Intention</a:t>
            </a:r>
          </a:p>
          <a:p>
            <a:pPr lvl="1"/>
            <a:endParaRPr lang="en-CA" dirty="0" smtClean="0"/>
          </a:p>
          <a:p>
            <a:pPr lvl="1"/>
            <a:r>
              <a:rPr lang="en-CA" dirty="0" smtClean="0"/>
              <a:t>To support </a:t>
            </a:r>
            <a:r>
              <a:rPr lang="en-CA" dirty="0"/>
              <a:t>activities that align with the PIP Program. </a:t>
            </a:r>
            <a:endParaRPr lang="en-CA" dirty="0" smtClean="0"/>
          </a:p>
          <a:p>
            <a:pPr lvl="1"/>
            <a:endParaRPr lang="en-CA" dirty="0" smtClean="0"/>
          </a:p>
          <a:p>
            <a:pPr lvl="1"/>
            <a:r>
              <a:rPr lang="en-CA" dirty="0" smtClean="0"/>
              <a:t>That a </a:t>
            </a:r>
            <a:r>
              <a:rPr lang="en-CA" dirty="0"/>
              <a:t>portion of the PIP Fund will be leveraged to maximize the value of industry contributions to the PIP Fund. </a:t>
            </a:r>
          </a:p>
          <a:p>
            <a:endParaRPr lang="en-CA" dirty="0" smtClean="0"/>
          </a:p>
        </p:txBody>
      </p:sp>
    </p:spTree>
    <p:extLst>
      <p:ext uri="{BB962C8B-B14F-4D97-AF65-F5344CB8AC3E}">
        <p14:creationId xmlns:p14="http://schemas.microsoft.com/office/powerpoint/2010/main" val="1427546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PIP template CA logo.DRAFT4.2020">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P font">
      <a:majorFont>
        <a:latin typeface="HelveticaNeueLT Pro 45 Lt"/>
        <a:ea typeface=""/>
        <a:cs typeface=""/>
      </a:majorFont>
      <a:minorFont>
        <a:latin typeface="HelveticaNeueLT Pro 45 L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P template CA logo.DRAFT4.2020.potx" id="{C970EE16-AA18-4239-8F87-CFE0C15AEA15}" vid="{F81259BF-DD90-4BE1-88C1-6A0CE709C1B7}"/>
    </a:ext>
  </a:extLst>
</a:theme>
</file>

<file path=docProps/app.xml><?xml version="1.0" encoding="utf-8"?>
<Properties xmlns="http://schemas.openxmlformats.org/officeDocument/2006/extended-properties" xmlns:vt="http://schemas.openxmlformats.org/officeDocument/2006/docPropsVTypes">
  <Template>PIP template CA logo.DRAFT4.2020</Template>
  <TotalTime>415</TotalTime>
  <Words>2043</Words>
  <Application>Microsoft Office PowerPoint</Application>
  <PresentationFormat>Widescreen</PresentationFormat>
  <Paragraphs>265</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Helvetica</vt:lpstr>
      <vt:lpstr>HelveticaNeueLT Pro 45 Lt</vt:lpstr>
      <vt:lpstr>HelveticaNeueLT Pro 47 LtCn</vt:lpstr>
      <vt:lpstr>Times New Roman</vt:lpstr>
      <vt:lpstr>Wingdings</vt:lpstr>
      <vt:lpstr>PIP template CA logo.DRAFT4.2020</vt:lpstr>
      <vt:lpstr>How PIP Leveraging Works</vt:lpstr>
      <vt:lpstr>Introduction</vt:lpstr>
      <vt:lpstr>What is the PIP?</vt:lpstr>
      <vt:lpstr>PIP Partners1</vt:lpstr>
      <vt:lpstr>The PIP Mission</vt:lpstr>
      <vt:lpstr>The PIP Goals</vt:lpstr>
      <vt:lpstr>Leveraging Committee</vt:lpstr>
      <vt:lpstr>Leveraging Committee</vt:lpstr>
      <vt:lpstr>The PIP Fund</vt:lpstr>
      <vt:lpstr>Benefits of the PIP Fund Matching Program</vt:lpstr>
      <vt:lpstr>What the PIP Fund Matching Program IS</vt:lpstr>
      <vt:lpstr>What the PIP Fund Matching Program IS NOT</vt:lpstr>
      <vt:lpstr>The PIP Fund</vt:lpstr>
      <vt:lpstr>Opportunity to Leverage </vt:lpstr>
      <vt:lpstr>Eligibility</vt:lpstr>
      <vt:lpstr>What the PIP Fund Matching Program IS</vt:lpstr>
      <vt:lpstr>What the PIP Fund Matching Program IS NOT</vt:lpstr>
      <vt:lpstr>Benefit to Applicant (Project PI)</vt:lpstr>
      <vt:lpstr>Resources Available for Matching</vt:lpstr>
      <vt:lpstr>Table 1. PIP Resources for Matching</vt:lpstr>
      <vt:lpstr>Process</vt:lpstr>
      <vt:lpstr>Sub-Grant Account Holder</vt:lpstr>
      <vt:lpstr>Timeline</vt:lpstr>
      <vt:lpstr>FAQ</vt:lpstr>
      <vt:lpstr>FAQ</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PIP Leveraging Works</dc:title>
  <dc:creator>Martin Zuidhof</dc:creator>
  <cp:lastModifiedBy>Martin Zuidhof</cp:lastModifiedBy>
  <cp:revision>51</cp:revision>
  <dcterms:created xsi:type="dcterms:W3CDTF">2020-07-13T14:48:40Z</dcterms:created>
  <dcterms:modified xsi:type="dcterms:W3CDTF">2020-07-28T18:54:22Z</dcterms:modified>
</cp:coreProperties>
</file>